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04" r:id="rId1"/>
  </p:sldMasterIdLst>
  <p:sldIdLst>
    <p:sldId id="256" r:id="rId2"/>
    <p:sldId id="258" r:id="rId3"/>
    <p:sldId id="257" r:id="rId4"/>
    <p:sldId id="259" r:id="rId5"/>
    <p:sldId id="262" r:id="rId6"/>
    <p:sldId id="261" r:id="rId7"/>
    <p:sldId id="263" r:id="rId8"/>
    <p:sldId id="264" r:id="rId9"/>
    <p:sldId id="265" r:id="rId10"/>
    <p:sldId id="266" r:id="rId11"/>
    <p:sldId id="267" r:id="rId12"/>
    <p:sldId id="268" r:id="rId13"/>
    <p:sldId id="269" r:id="rId14"/>
    <p:sldId id="270" r:id="rId15"/>
    <p:sldId id="288"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Untitled Section" id="{8D06D5CC-C084-4264-B314-474088EBE69C}">
          <p14:sldIdLst>
            <p14:sldId id="256"/>
            <p14:sldId id="258"/>
            <p14:sldId id="257"/>
            <p14:sldId id="259"/>
            <p14:sldId id="262"/>
            <p14:sldId id="261"/>
            <p14:sldId id="263"/>
            <p14:sldId id="264"/>
            <p14:sldId id="265"/>
            <p14:sldId id="266"/>
            <p14:sldId id="267"/>
            <p14:sldId id="268"/>
            <p14:sldId id="269"/>
            <p14:sldId id="270"/>
            <p14:sldId id="288"/>
            <p14:sldId id="271"/>
            <p14:sldId id="272"/>
            <p14:sldId id="273"/>
            <p14:sldId id="274"/>
            <p14:sldId id="275"/>
            <p14:sldId id="276"/>
            <p14:sldId id="277"/>
            <p14:sldId id="278"/>
            <p14:sldId id="279"/>
            <p14:sldId id="280"/>
            <p14:sldId id="281"/>
            <p14:sldId id="282"/>
            <p14:sldId id="283"/>
            <p14:sldId id="284"/>
            <p14:sldId id="285"/>
            <p14:sldId id="286"/>
            <p14:sldId id="287"/>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505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88" autoAdjust="0"/>
    <p:restoredTop sz="94671" autoAdjust="0"/>
  </p:normalViewPr>
  <p:slideViewPr>
    <p:cSldViewPr>
      <p:cViewPr varScale="1">
        <p:scale>
          <a:sx n="70" d="100"/>
          <a:sy n="70" d="100"/>
        </p:scale>
        <p:origin x="-1374" y="-90"/>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Isosceles Triangle 6"/>
          <p:cNvSpPr/>
          <p:nvPr/>
        </p:nvSpPr>
        <p:spPr>
          <a:xfrm rot="16200000">
            <a:off x="7554353" y="5254283"/>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540544" y="776288"/>
            <a:ext cx="8062912" cy="1470025"/>
          </a:xfrm>
        </p:spPr>
        <p:txBody>
          <a:bodyPr anchor="b">
            <a:normAutofit/>
          </a:bodyPr>
          <a:lstStyle>
            <a:lvl1pPr algn="r">
              <a:defRPr sz="4400"/>
            </a:lvl1pPr>
          </a:lstStyle>
          <a:p>
            <a:r>
              <a:rPr kumimoji="0" lang="en-US" smtClean="0"/>
              <a:t>Click to edit Master title style</a:t>
            </a:r>
            <a:endParaRPr kumimoji="0" lang="en-US"/>
          </a:p>
        </p:txBody>
      </p:sp>
      <p:sp>
        <p:nvSpPr>
          <p:cNvPr id="9" name="Subtitle 8"/>
          <p:cNvSpPr>
            <a:spLocks noGrp="1"/>
          </p:cNvSpPr>
          <p:nvPr>
            <p:ph type="subTitle" idx="1"/>
          </p:nvPr>
        </p:nvSpPr>
        <p:spPr>
          <a:xfrm>
            <a:off x="540544" y="2250280"/>
            <a:ext cx="8062912" cy="1752600"/>
          </a:xfrm>
        </p:spPr>
        <p:txBody>
          <a:bodyPr/>
          <a:lstStyle>
            <a:lvl1pPr marL="0" marR="36576" indent="0" algn="r">
              <a:spcBef>
                <a:spcPts val="0"/>
              </a:spcBef>
              <a:buNone/>
              <a:defRPr>
                <a:ln>
                  <a:solidFill>
                    <a:schemeClr val="bg2"/>
                  </a:solidFill>
                </a:ln>
                <a:solidFill>
                  <a:schemeClr val="tx1">
                    <a:tint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1371600" y="6012656"/>
            <a:ext cx="5791200" cy="365125"/>
          </a:xfrm>
        </p:spPr>
        <p:txBody>
          <a:bodyPr tIns="0" bIns="0" anchor="t"/>
          <a:lstStyle>
            <a:lvl1pPr algn="r">
              <a:defRPr sz="1000"/>
            </a:lvl1pPr>
          </a:lstStyle>
          <a:p>
            <a:fld id="{68D20F51-E84F-4DC8-B8AD-F617A89DBC19}" type="datetimeFigureOut">
              <a:rPr lang="el-GR" smtClean="0"/>
              <a:pPr/>
              <a:t>11/5/2015</a:t>
            </a:fld>
            <a:endParaRPr lang="el-GR"/>
          </a:p>
        </p:txBody>
      </p:sp>
      <p:sp>
        <p:nvSpPr>
          <p:cNvPr id="17" name="Footer Placeholder 16"/>
          <p:cNvSpPr>
            <a:spLocks noGrp="1"/>
          </p:cNvSpPr>
          <p:nvPr>
            <p:ph type="ftr" sz="quarter" idx="11"/>
          </p:nvPr>
        </p:nvSpPr>
        <p:spPr>
          <a:xfrm>
            <a:off x="1371600" y="5650704"/>
            <a:ext cx="5791200" cy="365125"/>
          </a:xfrm>
        </p:spPr>
        <p:txBody>
          <a:bodyPr tIns="0" bIns="0" anchor="b"/>
          <a:lstStyle>
            <a:lvl1pPr algn="r">
              <a:defRPr sz="1100"/>
            </a:lvl1pPr>
          </a:lstStyle>
          <a:p>
            <a:endParaRPr lang="el-GR"/>
          </a:p>
        </p:txBody>
      </p:sp>
      <p:sp>
        <p:nvSpPr>
          <p:cNvPr id="29" name="Slide Number Placeholder 28"/>
          <p:cNvSpPr>
            <a:spLocks noGrp="1"/>
          </p:cNvSpPr>
          <p:nvPr>
            <p:ph type="sldNum" sz="quarter" idx="12"/>
          </p:nvPr>
        </p:nvSpPr>
        <p:spPr>
          <a:xfrm>
            <a:off x="8392247" y="5752307"/>
            <a:ext cx="502920" cy="365125"/>
          </a:xfrm>
        </p:spPr>
        <p:txBody>
          <a:bodyPr anchor="ctr"/>
          <a:lstStyle>
            <a:lvl1pPr algn="ctr">
              <a:defRPr sz="1300">
                <a:solidFill>
                  <a:srgbClr val="FFFFFF"/>
                </a:solidFill>
              </a:defRPr>
            </a:lvl1pPr>
          </a:lstStyle>
          <a:p>
            <a:fld id="{EFCC6C14-739D-49FA-B505-537AE2C6E796}" type="slidenum">
              <a:rPr lang="el-GR" smtClean="0"/>
              <a:pPr/>
              <a:t>‹#›</a:t>
            </a:fld>
            <a:endParaRPr lang="el-G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8D20F51-E84F-4DC8-B8AD-F617A89DBC19}" type="datetimeFigureOut">
              <a:rPr lang="el-GR" smtClean="0"/>
              <a:pPr/>
              <a:t>11/5/2015</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EFCC6C14-739D-49FA-B505-537AE2C6E796}" type="slidenum">
              <a:rPr lang="el-GR" smtClean="0"/>
              <a:pPr/>
              <a:t>‹#›</a:t>
            </a:fld>
            <a:endParaRPr lang="el-G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381000"/>
            <a:ext cx="1905000" cy="5486400"/>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381000"/>
            <a:ext cx="6248400" cy="548640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8D20F51-E84F-4DC8-B8AD-F617A89DBC19}" type="datetimeFigureOut">
              <a:rPr lang="el-GR" smtClean="0"/>
              <a:pPr/>
              <a:t>11/5/2015</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EFCC6C14-739D-49FA-B505-537AE2C6E796}" type="slidenum">
              <a:rPr lang="el-GR" smtClean="0"/>
              <a:pPr/>
              <a:t>‹#›</a:t>
            </a:fld>
            <a:endParaRPr lang="el-G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67494"/>
            <a:ext cx="8229600" cy="1399032"/>
          </a:xfrm>
        </p:spPr>
        <p:txBody>
          <a:bodyPr/>
          <a:lstStyle/>
          <a:p>
            <a:r>
              <a:rPr kumimoji="0" lang="en-US" smtClean="0"/>
              <a:t>Click to edit Master title style</a:t>
            </a:r>
            <a:endParaRPr kumimoji="0" lang="en-US"/>
          </a:p>
        </p:txBody>
      </p:sp>
      <p:sp>
        <p:nvSpPr>
          <p:cNvPr id="3" name="Content Placeholder 2"/>
          <p:cNvSpPr>
            <a:spLocks noGrp="1"/>
          </p:cNvSpPr>
          <p:nvPr>
            <p:ph idx="1"/>
          </p:nvPr>
        </p:nvSpPr>
        <p:spPr>
          <a:xfrm>
            <a:off x="457200" y="1882808"/>
            <a:ext cx="8229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791456" y="6480048"/>
            <a:ext cx="2133600" cy="301752"/>
          </a:xfrm>
        </p:spPr>
        <p:txBody>
          <a:bodyPr/>
          <a:lstStyle/>
          <a:p>
            <a:fld id="{68D20F51-E84F-4DC8-B8AD-F617A89DBC19}" type="datetimeFigureOut">
              <a:rPr lang="el-GR" smtClean="0"/>
              <a:pPr/>
              <a:t>11/5/2015</a:t>
            </a:fld>
            <a:endParaRPr lang="el-GR"/>
          </a:p>
        </p:txBody>
      </p:sp>
      <p:sp>
        <p:nvSpPr>
          <p:cNvPr id="5" name="Footer Placeholder 4"/>
          <p:cNvSpPr>
            <a:spLocks noGrp="1"/>
          </p:cNvSpPr>
          <p:nvPr>
            <p:ph type="ftr" sz="quarter" idx="11"/>
          </p:nvPr>
        </p:nvSpPr>
        <p:spPr>
          <a:xfrm>
            <a:off x="457200" y="6480969"/>
            <a:ext cx="4260056" cy="300831"/>
          </a:xfrm>
        </p:spPr>
        <p:txBody>
          <a:bodyPr/>
          <a:lstStyle/>
          <a:p>
            <a:endParaRPr lang="el-GR"/>
          </a:p>
        </p:txBody>
      </p:sp>
      <p:sp>
        <p:nvSpPr>
          <p:cNvPr id="6" name="Slide Number Placeholder 5"/>
          <p:cNvSpPr>
            <a:spLocks noGrp="1"/>
          </p:cNvSpPr>
          <p:nvPr>
            <p:ph type="sldNum" sz="quarter" idx="12"/>
          </p:nvPr>
        </p:nvSpPr>
        <p:spPr/>
        <p:txBody>
          <a:bodyPr/>
          <a:lstStyle/>
          <a:p>
            <a:fld id="{EFCC6C14-739D-49FA-B505-537AE2C6E796}" type="slidenum">
              <a:rPr lang="el-GR" smtClean="0"/>
              <a:pPr/>
              <a:t>‹#›</a:t>
            </a:fld>
            <a:endParaRPr lang="el-G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9" name="Right Triangle 8"/>
          <p:cNvSpPr/>
          <p:nvPr/>
        </p:nvSpPr>
        <p:spPr>
          <a:xfrm flipV="1">
            <a:off x="7034" y="7034"/>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algn="ctr" defTabSz="914400" rtl="0" eaLnBrk="1" latinLnBrk="0" hangingPunct="1"/>
            <a:endParaRPr kumimoji="0" lang="en-US" sz="1800" kern="1200">
              <a:solidFill>
                <a:schemeClr val="lt1"/>
              </a:solidFill>
              <a:latin typeface="+mn-lt"/>
              <a:ea typeface="+mn-ea"/>
              <a:cs typeface="+mn-cs"/>
            </a:endParaRPr>
          </a:p>
        </p:txBody>
      </p:sp>
      <p:sp>
        <p:nvSpPr>
          <p:cNvPr id="8" name="Isosceles Triangle 7"/>
          <p:cNvSpPr/>
          <p:nvPr/>
        </p:nvSpPr>
        <p:spPr>
          <a:xfrm rot="5400000" flipV="1">
            <a:off x="7554353" y="309490"/>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 name="Date Placeholder 3"/>
          <p:cNvSpPr>
            <a:spLocks noGrp="1"/>
          </p:cNvSpPr>
          <p:nvPr>
            <p:ph type="dt" sz="half" idx="10"/>
          </p:nvPr>
        </p:nvSpPr>
        <p:spPr>
          <a:xfrm>
            <a:off x="6955632" y="6477000"/>
            <a:ext cx="2133600" cy="304800"/>
          </a:xfrm>
        </p:spPr>
        <p:txBody>
          <a:bodyPr/>
          <a:lstStyle/>
          <a:p>
            <a:fld id="{68D20F51-E84F-4DC8-B8AD-F617A89DBC19}" type="datetimeFigureOut">
              <a:rPr lang="el-GR" smtClean="0"/>
              <a:pPr/>
              <a:t>11/5/2015</a:t>
            </a:fld>
            <a:endParaRPr lang="el-GR"/>
          </a:p>
        </p:txBody>
      </p:sp>
      <p:sp>
        <p:nvSpPr>
          <p:cNvPr id="5" name="Footer Placeholder 4"/>
          <p:cNvSpPr>
            <a:spLocks noGrp="1"/>
          </p:cNvSpPr>
          <p:nvPr>
            <p:ph type="ftr" sz="quarter" idx="11"/>
          </p:nvPr>
        </p:nvSpPr>
        <p:spPr>
          <a:xfrm>
            <a:off x="2619376" y="6480969"/>
            <a:ext cx="4260056" cy="300831"/>
          </a:xfrm>
        </p:spPr>
        <p:txBody>
          <a:bodyPr/>
          <a:lstStyle/>
          <a:p>
            <a:endParaRPr lang="el-GR"/>
          </a:p>
        </p:txBody>
      </p:sp>
      <p:sp>
        <p:nvSpPr>
          <p:cNvPr id="6" name="Slide Number Placeholder 5"/>
          <p:cNvSpPr>
            <a:spLocks noGrp="1"/>
          </p:cNvSpPr>
          <p:nvPr>
            <p:ph type="sldNum" sz="quarter" idx="12"/>
          </p:nvPr>
        </p:nvSpPr>
        <p:spPr>
          <a:xfrm>
            <a:off x="8451056" y="809624"/>
            <a:ext cx="502920" cy="300831"/>
          </a:xfrm>
        </p:spPr>
        <p:txBody>
          <a:bodyPr/>
          <a:lstStyle/>
          <a:p>
            <a:fld id="{EFCC6C14-739D-49FA-B505-537AE2C6E796}" type="slidenum">
              <a:rPr lang="el-GR" smtClean="0"/>
              <a:pPr/>
              <a:t>‹#›</a:t>
            </a:fld>
            <a:endParaRPr lang="el-GR"/>
          </a:p>
        </p:txBody>
      </p:sp>
      <p:cxnSp>
        <p:nvCxnSpPr>
          <p:cNvPr id="11" name="Straight Connector 10"/>
          <p:cNvCxnSpPr/>
          <p:nvPr/>
        </p:nvCxnSpPr>
        <p:spPr>
          <a:xfrm rot="10800000">
            <a:off x="6468794" y="9381"/>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V="1">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a:xfrm>
            <a:off x="381000" y="271464"/>
            <a:ext cx="7239000" cy="1362075"/>
          </a:xfrm>
        </p:spPr>
        <p:txBody>
          <a:bodyPr anchor="ctr"/>
          <a:lstStyle>
            <a:lvl1pPr marL="0" algn="l">
              <a:buNone/>
              <a:defRPr sz="3600" b="1"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381000" y="1633536"/>
            <a:ext cx="3886200" cy="2286000"/>
          </a:xfrm>
        </p:spPr>
        <p:txBody>
          <a:bodyPr anchor="t"/>
          <a:lstStyle>
            <a:lvl1pPr marL="54864" indent="0" algn="l">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lgn="l">
              <a:defRPr/>
            </a:lvl1p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4791456" y="6480969"/>
            <a:ext cx="2133600" cy="301752"/>
          </a:xfrm>
        </p:spPr>
        <p:txBody>
          <a:bodyPr/>
          <a:lstStyle/>
          <a:p>
            <a:fld id="{68D20F51-E84F-4DC8-B8AD-F617A89DBC19}" type="datetimeFigureOut">
              <a:rPr lang="el-GR" smtClean="0"/>
              <a:pPr/>
              <a:t>11/5/2015</a:t>
            </a:fld>
            <a:endParaRPr lang="el-GR"/>
          </a:p>
        </p:txBody>
      </p:sp>
      <p:sp>
        <p:nvSpPr>
          <p:cNvPr id="6" name="Footer Placeholder 5"/>
          <p:cNvSpPr>
            <a:spLocks noGrp="1"/>
          </p:cNvSpPr>
          <p:nvPr>
            <p:ph type="ftr" sz="quarter" idx="11"/>
          </p:nvPr>
        </p:nvSpPr>
        <p:spPr>
          <a:xfrm>
            <a:off x="457200" y="6480969"/>
            <a:ext cx="4260056" cy="301752"/>
          </a:xfrm>
        </p:spPr>
        <p:txBody>
          <a:bodyPr/>
          <a:lstStyle/>
          <a:p>
            <a:endParaRPr lang="el-GR"/>
          </a:p>
        </p:txBody>
      </p:sp>
      <p:sp>
        <p:nvSpPr>
          <p:cNvPr id="7" name="Slide Number Placeholder 6"/>
          <p:cNvSpPr>
            <a:spLocks noGrp="1"/>
          </p:cNvSpPr>
          <p:nvPr>
            <p:ph type="sldNum" sz="quarter" idx="12"/>
          </p:nvPr>
        </p:nvSpPr>
        <p:spPr>
          <a:xfrm>
            <a:off x="7589520" y="6480969"/>
            <a:ext cx="502920" cy="301752"/>
          </a:xfrm>
        </p:spPr>
        <p:txBody>
          <a:bodyPr/>
          <a:lstStyle/>
          <a:p>
            <a:fld id="{EFCC6C14-739D-49FA-B505-537AE2C6E796}" type="slidenum">
              <a:rPr lang="el-GR" smtClean="0"/>
              <a:pPr/>
              <a:t>‹#›</a:t>
            </a:fld>
            <a:endParaRPr lang="el-G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48198" y="290732"/>
            <a:ext cx="1066800" cy="6153912"/>
          </a:xfrm>
        </p:spPr>
        <p:txBody>
          <a:bodyPr vert="vert270" anchor="b"/>
          <a:lstStyle>
            <a:lvl1pPr marL="0" algn="ctr">
              <a:defRPr sz="3300" b="1">
                <a:ln w="6350">
                  <a:solidFill>
                    <a:schemeClr val="tx1"/>
                  </a:solidFill>
                </a:ln>
                <a:solidFill>
                  <a:schemeClr val="tx1"/>
                </a:solidFill>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365006" y="290732"/>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1365006" y="3427124"/>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2022230" y="290732"/>
            <a:ext cx="6858000" cy="3017520"/>
          </a:xfrm>
        </p:spPr>
        <p:txBody>
          <a:bodyPr/>
          <a:lstStyle>
            <a:lvl1pPr algn="l">
              <a:defRPr sz="2400"/>
            </a:lvl1pPr>
            <a:lvl2pPr algn="l">
              <a:defRPr sz="2000"/>
            </a:lvl2pPr>
            <a:lvl3pPr algn="l">
              <a:defRPr sz="1800"/>
            </a:lvl3pPr>
            <a:lvl4pPr algn="l">
              <a:defRPr sz="1600"/>
            </a:lvl4pPr>
            <a:lvl5pPr algn="l">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2022230" y="3427124"/>
            <a:ext cx="6858000" cy="3017520"/>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a:xfrm>
            <a:off x="4791456" y="6480969"/>
            <a:ext cx="2130552" cy="301752"/>
          </a:xfrm>
        </p:spPr>
        <p:txBody>
          <a:bodyPr/>
          <a:lstStyle/>
          <a:p>
            <a:fld id="{68D20F51-E84F-4DC8-B8AD-F617A89DBC19}" type="datetimeFigureOut">
              <a:rPr lang="el-GR" smtClean="0"/>
              <a:pPr/>
              <a:t>11/5/2015</a:t>
            </a:fld>
            <a:endParaRPr lang="el-GR"/>
          </a:p>
        </p:txBody>
      </p:sp>
      <p:sp>
        <p:nvSpPr>
          <p:cNvPr id="8" name="Footer Placeholder 7"/>
          <p:cNvSpPr>
            <a:spLocks noGrp="1"/>
          </p:cNvSpPr>
          <p:nvPr>
            <p:ph type="ftr" sz="quarter" idx="11"/>
          </p:nvPr>
        </p:nvSpPr>
        <p:spPr>
          <a:xfrm>
            <a:off x="457200" y="6480969"/>
            <a:ext cx="4261104" cy="301752"/>
          </a:xfrm>
        </p:spPr>
        <p:txBody>
          <a:bodyPr/>
          <a:lstStyle/>
          <a:p>
            <a:endParaRPr lang="el-GR"/>
          </a:p>
        </p:txBody>
      </p:sp>
      <p:sp>
        <p:nvSpPr>
          <p:cNvPr id="9" name="Slide Number Placeholder 8"/>
          <p:cNvSpPr>
            <a:spLocks noGrp="1"/>
          </p:cNvSpPr>
          <p:nvPr>
            <p:ph type="sldNum" sz="quarter" idx="12"/>
          </p:nvPr>
        </p:nvSpPr>
        <p:spPr>
          <a:xfrm>
            <a:off x="7589520" y="6483096"/>
            <a:ext cx="502920" cy="301752"/>
          </a:xfrm>
        </p:spPr>
        <p:txBody>
          <a:bodyPr/>
          <a:lstStyle>
            <a:lvl1pPr algn="ctr">
              <a:defRPr/>
            </a:lvl1pPr>
          </a:lstStyle>
          <a:p>
            <a:fld id="{EFCC6C14-739D-49FA-B505-537AE2C6E796}" type="slidenum">
              <a:rPr lang="el-GR" smtClean="0"/>
              <a:pPr/>
              <a:t>‹#›</a:t>
            </a:fld>
            <a:endParaRPr lang="el-G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0"/>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68D20F51-E84F-4DC8-B8AD-F617A89DBC19}" type="datetimeFigureOut">
              <a:rPr lang="el-GR" smtClean="0"/>
              <a:pPr/>
              <a:t>11/5/2015</a:t>
            </a:fld>
            <a:endParaRPr lang="el-GR"/>
          </a:p>
        </p:txBody>
      </p:sp>
      <p:sp>
        <p:nvSpPr>
          <p:cNvPr id="4" name="Footer Placeholder 3"/>
          <p:cNvSpPr>
            <a:spLocks noGrp="1"/>
          </p:cNvSpPr>
          <p:nvPr>
            <p:ph type="ftr" sz="quarter" idx="11"/>
          </p:nvPr>
        </p:nvSpPr>
        <p:spPr/>
        <p:txBody>
          <a:bodyPr/>
          <a:lstStyle/>
          <a:p>
            <a:endParaRPr lang="el-GR"/>
          </a:p>
        </p:txBody>
      </p:sp>
      <p:sp>
        <p:nvSpPr>
          <p:cNvPr id="5" name="Slide Number Placeholder 4"/>
          <p:cNvSpPr>
            <a:spLocks noGrp="1"/>
          </p:cNvSpPr>
          <p:nvPr>
            <p:ph type="sldNum" sz="quarter" idx="12"/>
          </p:nvPr>
        </p:nvSpPr>
        <p:spPr/>
        <p:txBody>
          <a:bodyPr/>
          <a:lstStyle/>
          <a:p>
            <a:fld id="{EFCC6C14-739D-49FA-B505-537AE2C6E796}" type="slidenum">
              <a:rPr lang="el-GR" smtClean="0"/>
              <a:pPr/>
              <a:t>‹#›</a:t>
            </a:fld>
            <a:endParaRPr lang="el-G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791456" y="6480969"/>
            <a:ext cx="2133600" cy="301752"/>
          </a:xfrm>
        </p:spPr>
        <p:txBody>
          <a:bodyPr/>
          <a:lstStyle/>
          <a:p>
            <a:fld id="{68D20F51-E84F-4DC8-B8AD-F617A89DBC19}" type="datetimeFigureOut">
              <a:rPr lang="el-GR" smtClean="0"/>
              <a:pPr/>
              <a:t>11/5/2015</a:t>
            </a:fld>
            <a:endParaRPr lang="el-GR"/>
          </a:p>
        </p:txBody>
      </p:sp>
      <p:sp>
        <p:nvSpPr>
          <p:cNvPr id="3" name="Footer Placeholder 2"/>
          <p:cNvSpPr>
            <a:spLocks noGrp="1"/>
          </p:cNvSpPr>
          <p:nvPr>
            <p:ph type="ftr" sz="quarter" idx="11"/>
          </p:nvPr>
        </p:nvSpPr>
        <p:spPr>
          <a:xfrm>
            <a:off x="457200" y="6481890"/>
            <a:ext cx="4260056" cy="300831"/>
          </a:xfrm>
        </p:spPr>
        <p:txBody>
          <a:bodyPr/>
          <a:lstStyle/>
          <a:p>
            <a:endParaRPr lang="el-GR"/>
          </a:p>
        </p:txBody>
      </p:sp>
      <p:sp>
        <p:nvSpPr>
          <p:cNvPr id="4" name="Slide Number Placeholder 3"/>
          <p:cNvSpPr>
            <a:spLocks noGrp="1"/>
          </p:cNvSpPr>
          <p:nvPr>
            <p:ph type="sldNum" sz="quarter" idx="12"/>
          </p:nvPr>
        </p:nvSpPr>
        <p:spPr>
          <a:xfrm>
            <a:off x="7589520" y="6480969"/>
            <a:ext cx="502920" cy="301752"/>
          </a:xfrm>
        </p:spPr>
        <p:txBody>
          <a:bodyPr/>
          <a:lstStyle/>
          <a:p>
            <a:fld id="{EFCC6C14-739D-49FA-B505-537AE2C6E796}" type="slidenum">
              <a:rPr lang="el-GR" smtClean="0"/>
              <a:pPr/>
              <a:t>‹#›</a:t>
            </a:fld>
            <a:endParaRPr lang="el-G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9456" y="367664"/>
            <a:ext cx="914400" cy="5943600"/>
          </a:xfrm>
        </p:spPr>
        <p:txBody>
          <a:bodyPr vert="vert270" anchor="b"/>
          <a:lstStyle>
            <a:lvl1pPr marL="0" marR="18288" algn="r">
              <a:spcBef>
                <a:spcPts val="0"/>
              </a:spcBef>
              <a:buNone/>
              <a:defRPr sz="2900" b="0" cap="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1135856" y="367664"/>
            <a:ext cx="2438400" cy="5943600"/>
          </a:xfrm>
        </p:spPr>
        <p:txBody>
          <a:bodyPr anchor="t"/>
          <a:lstStyle>
            <a:lvl1pPr marL="0" indent="0">
              <a:spcBef>
                <a:spcPts val="0"/>
              </a:spcBef>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651250" y="320040"/>
            <a:ext cx="5276088" cy="5989320"/>
          </a:xfrm>
        </p:spPr>
        <p:txBody>
          <a:bodyPr/>
          <a:lstStyle>
            <a:lvl1pPr>
              <a:spcBef>
                <a:spcPts val="0"/>
              </a:spcBef>
              <a:defRPr sz="3000"/>
            </a:lvl1pPr>
            <a:lvl2pPr>
              <a:defRPr sz="26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278976" y="6556248"/>
            <a:ext cx="2133600" cy="301752"/>
          </a:xfrm>
        </p:spPr>
        <p:txBody>
          <a:bodyPr/>
          <a:lstStyle>
            <a:lvl1pPr>
              <a:defRPr sz="900"/>
            </a:lvl1pPr>
          </a:lstStyle>
          <a:p>
            <a:fld id="{68D20F51-E84F-4DC8-B8AD-F617A89DBC19}" type="datetimeFigureOut">
              <a:rPr lang="el-GR" smtClean="0"/>
              <a:pPr/>
              <a:t>11/5/2015</a:t>
            </a:fld>
            <a:endParaRPr lang="el-GR"/>
          </a:p>
        </p:txBody>
      </p:sp>
      <p:sp>
        <p:nvSpPr>
          <p:cNvPr id="6" name="Footer Placeholder 5"/>
          <p:cNvSpPr>
            <a:spLocks noGrp="1"/>
          </p:cNvSpPr>
          <p:nvPr>
            <p:ph type="ftr" sz="quarter" idx="11"/>
          </p:nvPr>
        </p:nvSpPr>
        <p:spPr>
          <a:xfrm>
            <a:off x="1135856" y="6556248"/>
            <a:ext cx="5143120" cy="301752"/>
          </a:xfrm>
        </p:spPr>
        <p:txBody>
          <a:bodyPr/>
          <a:lstStyle>
            <a:lvl1pPr>
              <a:defRPr sz="900"/>
            </a:lvl1pPr>
          </a:lstStyle>
          <a:p>
            <a:endParaRPr lang="el-GR"/>
          </a:p>
        </p:txBody>
      </p:sp>
      <p:sp>
        <p:nvSpPr>
          <p:cNvPr id="7" name="Slide Number Placeholder 6"/>
          <p:cNvSpPr>
            <a:spLocks noGrp="1"/>
          </p:cNvSpPr>
          <p:nvPr>
            <p:ph type="sldNum" sz="quarter" idx="12"/>
          </p:nvPr>
        </p:nvSpPr>
        <p:spPr>
          <a:xfrm>
            <a:off x="8410576" y="6556248"/>
            <a:ext cx="502920" cy="301752"/>
          </a:xfrm>
        </p:spPr>
        <p:txBody>
          <a:bodyPr/>
          <a:lstStyle>
            <a:lvl1pPr>
              <a:defRPr sz="900"/>
            </a:lvl1pPr>
          </a:lstStyle>
          <a:p>
            <a:fld id="{EFCC6C14-739D-49FA-B505-537AE2C6E796}" type="slidenum">
              <a:rPr lang="el-GR" smtClean="0"/>
              <a:pPr/>
              <a:t>‹#›</a:t>
            </a:fld>
            <a:endParaRPr lang="el-G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9456" y="150896"/>
            <a:ext cx="914400" cy="6400800"/>
          </a:xfrm>
        </p:spPr>
        <p:txBody>
          <a:bodyPr vert="vert270" anchor="b"/>
          <a:lstStyle>
            <a:lvl1pPr marL="0" algn="l">
              <a:buNone/>
              <a:defRPr sz="3000" b="0" cap="all" baseline="0"/>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138237" y="373966"/>
            <a:ext cx="7333488" cy="5486400"/>
          </a:xfrm>
          <a:solidFill>
            <a:schemeClr val="bg2">
              <a:shade val="50000"/>
            </a:schemeClr>
          </a:solidFill>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1143000" y="5867400"/>
            <a:ext cx="7333488" cy="685800"/>
          </a:xfrm>
          <a:solidFill>
            <a:schemeClr val="accent1">
              <a:alpha val="15000"/>
            </a:schemeClr>
          </a:solidFill>
          <a:ln>
            <a:solidFill>
              <a:schemeClr val="accent1"/>
            </a:solidFill>
            <a:miter lim="800000"/>
          </a:ln>
        </p:spPr>
        <p:txBody>
          <a:bodyPr/>
          <a:lstStyle>
            <a:lvl1pPr marL="0" indent="0">
              <a:spcBef>
                <a:spcPts val="0"/>
              </a:spcBef>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6108192" y="6556248"/>
            <a:ext cx="2103120" cy="301752"/>
          </a:xfrm>
        </p:spPr>
        <p:txBody>
          <a:bodyPr/>
          <a:lstStyle>
            <a:lvl1pPr>
              <a:defRPr sz="900"/>
            </a:lvl1pPr>
          </a:lstStyle>
          <a:p>
            <a:fld id="{68D20F51-E84F-4DC8-B8AD-F617A89DBC19}" type="datetimeFigureOut">
              <a:rPr lang="el-GR" smtClean="0"/>
              <a:pPr/>
              <a:t>11/5/2015</a:t>
            </a:fld>
            <a:endParaRPr lang="el-GR"/>
          </a:p>
        </p:txBody>
      </p:sp>
      <p:sp>
        <p:nvSpPr>
          <p:cNvPr id="6" name="Footer Placeholder 5"/>
          <p:cNvSpPr>
            <a:spLocks noGrp="1"/>
          </p:cNvSpPr>
          <p:nvPr>
            <p:ph type="ftr" sz="quarter" idx="11"/>
          </p:nvPr>
        </p:nvSpPr>
        <p:spPr>
          <a:xfrm>
            <a:off x="1170432" y="6557169"/>
            <a:ext cx="4948072" cy="301752"/>
          </a:xfrm>
        </p:spPr>
        <p:txBody>
          <a:bodyPr/>
          <a:lstStyle>
            <a:lvl1pPr>
              <a:defRPr sz="900"/>
            </a:lvl1pPr>
          </a:lstStyle>
          <a:p>
            <a:endParaRPr lang="el-GR"/>
          </a:p>
        </p:txBody>
      </p:sp>
      <p:sp>
        <p:nvSpPr>
          <p:cNvPr id="7" name="Slide Number Placeholder 6"/>
          <p:cNvSpPr>
            <a:spLocks noGrp="1"/>
          </p:cNvSpPr>
          <p:nvPr>
            <p:ph type="sldNum" sz="quarter" idx="12"/>
          </p:nvPr>
        </p:nvSpPr>
        <p:spPr>
          <a:xfrm>
            <a:off x="8217192" y="6556248"/>
            <a:ext cx="365760" cy="301752"/>
          </a:xfrm>
        </p:spPr>
        <p:txBody>
          <a:bodyPr/>
          <a:lstStyle>
            <a:lvl1pPr algn="ctr">
              <a:defRPr sz="900"/>
            </a:lvl1pPr>
          </a:lstStyle>
          <a:p>
            <a:fld id="{EFCC6C14-739D-49FA-B505-537AE2C6E796}" type="slidenum">
              <a:rPr lang="el-GR" smtClean="0"/>
              <a:pPr/>
              <a:t>‹#›</a:t>
            </a:fld>
            <a:endParaRPr lang="el-G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11" name="Right Triangle 10"/>
          <p:cNvSpPr/>
          <p:nvPr/>
        </p:nvSpPr>
        <p:spPr>
          <a:xfrm>
            <a:off x="7034" y="14068"/>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cxnSp>
        <p:nvCxnSpPr>
          <p:cNvPr id="8" name="Straight Connector 7"/>
          <p:cNvCxnSpPr/>
          <p:nvPr/>
        </p:nvCxnSpPr>
        <p:spPr>
          <a:xfrm>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rot="10800000" flipV="1">
            <a:off x="6468794" y="4948410"/>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2" name="Title Placeholder 21"/>
          <p:cNvSpPr>
            <a:spLocks noGrp="1"/>
          </p:cNvSpPr>
          <p:nvPr>
            <p:ph type="title"/>
          </p:nvPr>
        </p:nvSpPr>
        <p:spPr>
          <a:xfrm>
            <a:off x="457200" y="267494"/>
            <a:ext cx="8229600" cy="1399032"/>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882808"/>
            <a:ext cx="8229600" cy="4572000"/>
          </a:xfrm>
          <a:prstGeom prst="rect">
            <a:avLst/>
          </a:prstGeom>
        </p:spPr>
        <p:txBody>
          <a:bodyPr vert="horz" anchor="t">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791456" y="6480969"/>
            <a:ext cx="2133600" cy="301752"/>
          </a:xfrm>
          <a:prstGeom prst="rect">
            <a:avLst/>
          </a:prstGeom>
        </p:spPr>
        <p:txBody>
          <a:bodyPr vert="horz" anchor="b"/>
          <a:lstStyle>
            <a:lvl1pPr algn="l" eaLnBrk="1" latinLnBrk="0" hangingPunct="1">
              <a:defRPr kumimoji="0" sz="1000" b="0">
                <a:solidFill>
                  <a:schemeClr val="tx1"/>
                </a:solidFill>
              </a:defRPr>
            </a:lvl1pPr>
          </a:lstStyle>
          <a:p>
            <a:fld id="{68D20F51-E84F-4DC8-B8AD-F617A89DBC19}" type="datetimeFigureOut">
              <a:rPr lang="el-GR" smtClean="0"/>
              <a:pPr/>
              <a:t>11/5/2015</a:t>
            </a:fld>
            <a:endParaRPr lang="el-GR"/>
          </a:p>
        </p:txBody>
      </p:sp>
      <p:sp>
        <p:nvSpPr>
          <p:cNvPr id="3" name="Footer Placeholder 2"/>
          <p:cNvSpPr>
            <a:spLocks noGrp="1"/>
          </p:cNvSpPr>
          <p:nvPr>
            <p:ph type="ftr" sz="quarter" idx="3"/>
          </p:nvPr>
        </p:nvSpPr>
        <p:spPr>
          <a:xfrm>
            <a:off x="457200" y="6481890"/>
            <a:ext cx="4260056" cy="300831"/>
          </a:xfrm>
          <a:prstGeom prst="rect">
            <a:avLst/>
          </a:prstGeom>
        </p:spPr>
        <p:txBody>
          <a:bodyPr vert="horz" anchor="b"/>
          <a:lstStyle>
            <a:lvl1pPr algn="r" eaLnBrk="1" latinLnBrk="0" hangingPunct="1">
              <a:defRPr kumimoji="0" sz="1000">
                <a:solidFill>
                  <a:schemeClr val="tx1"/>
                </a:solidFill>
              </a:defRPr>
            </a:lvl1pPr>
          </a:lstStyle>
          <a:p>
            <a:endParaRPr lang="el-GR"/>
          </a:p>
        </p:txBody>
      </p:sp>
      <p:sp>
        <p:nvSpPr>
          <p:cNvPr id="23" name="Slide Number Placeholder 22"/>
          <p:cNvSpPr>
            <a:spLocks noGrp="1"/>
          </p:cNvSpPr>
          <p:nvPr>
            <p:ph type="sldNum" sz="quarter" idx="4"/>
          </p:nvPr>
        </p:nvSpPr>
        <p:spPr>
          <a:xfrm>
            <a:off x="7589520" y="6480969"/>
            <a:ext cx="502920" cy="301752"/>
          </a:xfrm>
          <a:prstGeom prst="rect">
            <a:avLst/>
          </a:prstGeom>
        </p:spPr>
        <p:txBody>
          <a:bodyPr vert="horz" anchor="b"/>
          <a:lstStyle>
            <a:lvl1pPr algn="ctr" eaLnBrk="1" latinLnBrk="0" hangingPunct="1">
              <a:defRPr kumimoji="0" sz="1200">
                <a:solidFill>
                  <a:schemeClr val="tx1"/>
                </a:solidFill>
              </a:defRPr>
            </a:lvl1pPr>
          </a:lstStyle>
          <a:p>
            <a:fld id="{EFCC6C14-739D-49FA-B505-537AE2C6E796}"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805" r:id="rId1"/>
    <p:sldLayoutId id="2147483806" r:id="rId2"/>
    <p:sldLayoutId id="2147483807" r:id="rId3"/>
    <p:sldLayoutId id="2147483808" r:id="rId4"/>
    <p:sldLayoutId id="2147483809" r:id="rId5"/>
    <p:sldLayoutId id="2147483810" r:id="rId6"/>
    <p:sldLayoutId id="2147483811" r:id="rId7"/>
    <p:sldLayoutId id="2147483812" r:id="rId8"/>
    <p:sldLayoutId id="2147483813" r:id="rId9"/>
    <p:sldLayoutId id="2147483814" r:id="rId10"/>
    <p:sldLayoutId id="2147483815" r:id="rId11"/>
  </p:sldLayoutIdLst>
  <mc:AlternateContent xmlns:mc="http://schemas.openxmlformats.org/markup-compatibility/2006" xmlns:p14="http://schemas.microsoft.com/office/powerpoint/2010/main">
    <mc:Choice Requires="p14">
      <p:transition spd="slow" p14:dur="2000"/>
    </mc:Choice>
    <mc:Fallback xmlns="">
      <p:transition spd="slow"/>
    </mc:Fallback>
  </mc:AlternateContent>
  <p:txStyles>
    <p:titleStyle>
      <a:lvl1pPr marL="484632" algn="l" rtl="0" eaLnBrk="1" latinLnBrk="0" hangingPunct="1">
        <a:spcBef>
          <a:spcPct val="0"/>
        </a:spcBef>
        <a:buNone/>
        <a:defRPr kumimoji="0" sz="4200" kern="120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mj-lt"/>
          <a:ea typeface="+mj-ea"/>
          <a:cs typeface="+mj-cs"/>
        </a:defRPr>
      </a:lvl1pPr>
    </p:titleStyle>
    <p:bodyStyle>
      <a:lvl1pPr marL="448056"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822960" indent="-285750" algn="l" rtl="0" eaLnBrk="1" latinLnBrk="0" hangingPunct="1">
        <a:spcBef>
          <a:spcPct val="20000"/>
        </a:spcBef>
        <a:buClr>
          <a:schemeClr val="accent1"/>
        </a:buClr>
        <a:buSzPct val="95000"/>
        <a:buFont typeface="Verdana"/>
        <a:buChar char="›"/>
        <a:defRPr kumimoji="0" sz="2600" kern="1200">
          <a:solidFill>
            <a:schemeClr val="tx1"/>
          </a:solidFill>
          <a:latin typeface="+mn-lt"/>
          <a:ea typeface="+mn-ea"/>
          <a:cs typeface="+mn-cs"/>
        </a:defRPr>
      </a:lvl2pPr>
      <a:lvl3pPr marL="1106424" indent="-228600" algn="l" rtl="0" eaLnBrk="1" latinLnBrk="0" hangingPunct="1">
        <a:spcBef>
          <a:spcPct val="20000"/>
        </a:spcBef>
        <a:buClr>
          <a:schemeClr val="accent1"/>
        </a:buClr>
        <a:buFont typeface="Wingdings 2"/>
        <a:buChar char=""/>
        <a:defRPr kumimoji="0" sz="2400" kern="1200">
          <a:solidFill>
            <a:schemeClr val="tx1"/>
          </a:solidFill>
          <a:latin typeface="+mn-lt"/>
          <a:ea typeface="+mn-ea"/>
          <a:cs typeface="+mn-cs"/>
        </a:defRPr>
      </a:lvl3pPr>
      <a:lvl4pPr marL="1371600" indent="-210312" algn="l" rtl="0" eaLnBrk="1" latinLnBrk="0" hangingPunct="1">
        <a:spcBef>
          <a:spcPct val="20000"/>
        </a:spcBef>
        <a:buClr>
          <a:schemeClr val="accent1"/>
        </a:buClr>
        <a:buFont typeface="Wingdings 2"/>
        <a:buChar char=""/>
        <a:defRPr kumimoji="0" sz="2000" kern="1200">
          <a:solidFill>
            <a:schemeClr val="tx1"/>
          </a:solidFill>
          <a:latin typeface="+mn-lt"/>
          <a:ea typeface="+mn-ea"/>
          <a:cs typeface="+mn-cs"/>
        </a:defRPr>
      </a:lvl4pPr>
      <a:lvl5pPr marL="1600200" indent="-210312" algn="l" rtl="0" eaLnBrk="1" latinLnBrk="0" hangingPunct="1">
        <a:spcBef>
          <a:spcPct val="20000"/>
        </a:spcBef>
        <a:buClr>
          <a:schemeClr val="accent1">
            <a:tint val="75000"/>
          </a:schemeClr>
        </a:buClr>
        <a:buFont typeface="Wingdings 2"/>
        <a:buChar char=""/>
        <a:defRPr kumimoji="0" sz="1900" kern="1200">
          <a:solidFill>
            <a:schemeClr val="tx1"/>
          </a:solidFill>
          <a:latin typeface="+mn-lt"/>
          <a:ea typeface="+mn-ea"/>
          <a:cs typeface="+mn-cs"/>
        </a:defRPr>
      </a:lvl5pPr>
      <a:lvl6pPr marL="1828800" indent="-210312" algn="l" rtl="0" eaLnBrk="1" latinLnBrk="0" hangingPunct="1">
        <a:spcBef>
          <a:spcPct val="20000"/>
        </a:spcBef>
        <a:buClr>
          <a:schemeClr val="accent1">
            <a:tint val="75000"/>
          </a:schemeClr>
        </a:buClr>
        <a:buFont typeface="Wingdings 2"/>
        <a:buChar char=""/>
        <a:defRPr kumimoji="0" sz="1800" kern="1200">
          <a:solidFill>
            <a:schemeClr val="tx1"/>
          </a:solidFill>
          <a:latin typeface="+mn-lt"/>
          <a:ea typeface="+mn-ea"/>
          <a:cs typeface="+mn-cs"/>
        </a:defRPr>
      </a:lvl6pPr>
      <a:lvl7pPr marL="2084832" indent="-210312"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7pPr>
      <a:lvl8pPr marL="22860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8pPr>
      <a:lvl9pPr marL="25146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71464"/>
            <a:ext cx="7647384" cy="1717376"/>
          </a:xfrm>
          <a:no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a:noAutofit/>
          </a:bodyPr>
          <a:lstStyle/>
          <a:p>
            <a:r>
              <a:rPr lang="el-GR" sz="7200" u="sng" dirty="0" smtClean="0">
                <a:ln w="6350">
                  <a:solidFill>
                    <a:schemeClr val="bg2">
                      <a:lumMod val="50000"/>
                    </a:schemeClr>
                  </a:solidFill>
                </a:ln>
                <a:solidFill>
                  <a:srgbClr val="FF0000"/>
                </a:solidFill>
              </a:rPr>
              <a:t>Πρώτες</a:t>
            </a:r>
            <a:r>
              <a:rPr lang="el-GR" sz="7200" u="sng" dirty="0" smtClean="0"/>
              <a:t> </a:t>
            </a:r>
            <a:r>
              <a:rPr lang="el-GR" sz="7200" u="sng" dirty="0" smtClean="0">
                <a:solidFill>
                  <a:srgbClr val="FF0000"/>
                </a:solidFill>
              </a:rPr>
              <a:t>Βοήθειες</a:t>
            </a:r>
            <a:endParaRPr lang="el-GR" sz="7200" u="sng" dirty="0">
              <a:solidFill>
                <a:srgbClr val="FF0000"/>
              </a:solidFill>
            </a:endParaRPr>
          </a:p>
        </p:txBody>
      </p:sp>
      <p:sp>
        <p:nvSpPr>
          <p:cNvPr id="12" name="Text Placeholder 11"/>
          <p:cNvSpPr>
            <a:spLocks noGrp="1"/>
          </p:cNvSpPr>
          <p:nvPr>
            <p:ph type="body" idx="1"/>
          </p:nvPr>
        </p:nvSpPr>
        <p:spPr>
          <a:xfrm>
            <a:off x="0" y="3429000"/>
            <a:ext cx="4644008" cy="3429000"/>
          </a:xfrm>
        </p:spPr>
        <p:txBody>
          <a:bodyPr>
            <a:normAutofit fontScale="77500" lnSpcReduction="20000"/>
          </a:bodyPr>
          <a:lstStyle/>
          <a:p>
            <a:pPr algn="ctr"/>
            <a:endParaRPr lang="el-GR" sz="2800" b="1" dirty="0" smtClean="0"/>
          </a:p>
          <a:p>
            <a:pPr algn="ctr"/>
            <a:endParaRPr lang="el-GR" sz="2800" b="1" dirty="0"/>
          </a:p>
          <a:p>
            <a:pPr algn="ctr"/>
            <a:endParaRPr lang="el-GR" sz="2800" b="1" dirty="0" smtClean="0"/>
          </a:p>
          <a:p>
            <a:pPr algn="ctr"/>
            <a:endParaRPr lang="el-GR" sz="2800" b="1" dirty="0"/>
          </a:p>
          <a:p>
            <a:pPr algn="ctr"/>
            <a:r>
              <a:rPr lang="en-US" sz="2800" b="1" dirty="0" smtClean="0"/>
              <a:t>OMA</a:t>
            </a:r>
            <a:r>
              <a:rPr lang="el-GR" sz="2800" b="1" dirty="0" smtClean="0"/>
              <a:t>ΔΑ</a:t>
            </a:r>
            <a:r>
              <a:rPr lang="en-US" sz="2800" b="1" dirty="0" smtClean="0"/>
              <a:t>:</a:t>
            </a:r>
            <a:endParaRPr lang="en-US" sz="2800" b="1" dirty="0"/>
          </a:p>
          <a:p>
            <a:pPr algn="ctr"/>
            <a:r>
              <a:rPr lang="el-GR" sz="2800" b="1" u="sng" dirty="0" smtClean="0"/>
              <a:t>Ο γιατρός και οι νοσοκόμες του!!</a:t>
            </a:r>
          </a:p>
          <a:p>
            <a:r>
              <a:rPr lang="el-GR" b="1" dirty="0" smtClean="0"/>
              <a:t>-Μανώλης Καραπαναγιωτίδης</a:t>
            </a:r>
          </a:p>
          <a:p>
            <a:r>
              <a:rPr lang="el-GR" b="1" dirty="0" smtClean="0"/>
              <a:t>-Ζαχαρούλα Λάσκαρη</a:t>
            </a:r>
          </a:p>
          <a:p>
            <a:r>
              <a:rPr lang="el-GR" b="1" dirty="0" smtClean="0"/>
              <a:t>-Μυρσίνη Λόκου</a:t>
            </a:r>
          </a:p>
          <a:p>
            <a:r>
              <a:rPr lang="el-GR" b="1" dirty="0" smtClean="0"/>
              <a:t>-Μαριέλα Αλβανού</a:t>
            </a:r>
            <a:endParaRPr lang="el-GR" b="1" dirty="0"/>
          </a:p>
        </p:txBody>
      </p:sp>
      <p:pic>
        <p:nvPicPr>
          <p:cNvPr id="11" name="Picture 10"/>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346976" y="3861048"/>
            <a:ext cx="2575173" cy="2575173"/>
          </a:xfrm>
          <a:prstGeom prst="ellipse">
            <a:avLst/>
          </a:prstGeom>
          <a:ln>
            <a:noFill/>
          </a:ln>
          <a:effectLst>
            <a:softEdge rad="112500"/>
          </a:effectLst>
        </p:spPr>
      </p:pic>
    </p:spTree>
    <p:extLst>
      <p:ext uri="{BB962C8B-B14F-4D97-AF65-F5344CB8AC3E}">
        <p14:creationId xmlns:p14="http://schemas.microsoft.com/office/powerpoint/2010/main" val="3642110195"/>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l-GR" b="1" u="sng" dirty="0"/>
              <a:t>Καρδιακές</a:t>
            </a:r>
            <a:r>
              <a:rPr lang="en-US" b="1" u="sng" dirty="0"/>
              <a:t> </a:t>
            </a:r>
            <a:r>
              <a:rPr lang="el-GR" b="1" u="sng" dirty="0"/>
              <a:t>Παθήσεις</a:t>
            </a:r>
            <a:r>
              <a:rPr lang="el-GR" dirty="0"/>
              <a:t/>
            </a:r>
            <a:br>
              <a:rPr lang="el-GR" dirty="0"/>
            </a:br>
            <a:endParaRPr lang="el-GR" dirty="0"/>
          </a:p>
        </p:txBody>
      </p:sp>
      <p:sp>
        <p:nvSpPr>
          <p:cNvPr id="3" name="Content Placeholder 2"/>
          <p:cNvSpPr>
            <a:spLocks noGrp="1"/>
          </p:cNvSpPr>
          <p:nvPr>
            <p:ph idx="1"/>
          </p:nvPr>
        </p:nvSpPr>
        <p:spPr/>
        <p:txBody>
          <a:bodyPr/>
          <a:lstStyle/>
          <a:p>
            <a:pPr marL="64008" indent="0">
              <a:buNone/>
            </a:pPr>
            <a:r>
              <a:rPr lang="el-GR" dirty="0"/>
              <a:t>Η καρδιά, όπως και όλα τα όργανα του ανθρωπίνου σώματος μπορεί να υποστεί κάποια βλάβη παροδική ή χρόνια, με αργή ή αιφνίδια εξέλιξη, απλώς ενοχλητική έως και θανατηφόρα.</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346976" y="3861048"/>
            <a:ext cx="2575173" cy="2575173"/>
          </a:xfrm>
          <a:prstGeom prst="ellipse">
            <a:avLst/>
          </a:prstGeom>
          <a:ln>
            <a:noFill/>
          </a:ln>
          <a:effectLst>
            <a:softEdge rad="112500"/>
          </a:effectLst>
        </p:spPr>
      </p:pic>
    </p:spTree>
    <p:extLst>
      <p:ext uri="{BB962C8B-B14F-4D97-AF65-F5344CB8AC3E}">
        <p14:creationId xmlns:p14="http://schemas.microsoft.com/office/powerpoint/2010/main" val="2278881781"/>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346976" y="3861048"/>
            <a:ext cx="2575173" cy="2575173"/>
          </a:xfrm>
          <a:prstGeom prst="ellipse">
            <a:avLst/>
          </a:prstGeom>
          <a:ln>
            <a:noFill/>
          </a:ln>
          <a:effectLst>
            <a:softEdge rad="112500"/>
          </a:effectLst>
        </p:spPr>
      </p:pic>
      <p:sp>
        <p:nvSpPr>
          <p:cNvPr id="2" name="Title 1"/>
          <p:cNvSpPr>
            <a:spLocks noGrp="1"/>
          </p:cNvSpPr>
          <p:nvPr>
            <p:ph type="title"/>
          </p:nvPr>
        </p:nvSpPr>
        <p:spPr/>
        <p:txBody>
          <a:bodyPr/>
          <a:lstStyle/>
          <a:p>
            <a:pPr algn="ctr"/>
            <a:r>
              <a:rPr lang="el-GR" u="sng" dirty="0"/>
              <a:t>ΣΤΗΘΑΓΧΗ</a:t>
            </a:r>
            <a:r>
              <a:rPr lang="el-GR" dirty="0"/>
              <a:t/>
            </a:r>
            <a:br>
              <a:rPr lang="el-GR" dirty="0"/>
            </a:br>
            <a:endParaRPr lang="el-GR" dirty="0"/>
          </a:p>
        </p:txBody>
      </p:sp>
      <p:sp>
        <p:nvSpPr>
          <p:cNvPr id="3" name="Content Placeholder 2"/>
          <p:cNvSpPr>
            <a:spLocks noGrp="1"/>
          </p:cNvSpPr>
          <p:nvPr>
            <p:ph idx="1"/>
          </p:nvPr>
        </p:nvSpPr>
        <p:spPr/>
        <p:txBody>
          <a:bodyPr/>
          <a:lstStyle/>
          <a:p>
            <a:pPr marL="64008" indent="0" algn="ctr">
              <a:buNone/>
            </a:pPr>
            <a:r>
              <a:rPr lang="el-GR" dirty="0"/>
              <a:t>Λόγω</a:t>
            </a:r>
            <a:r>
              <a:rPr lang="en-US" dirty="0"/>
              <a:t> </a:t>
            </a:r>
            <a:r>
              <a:rPr lang="el-GR" dirty="0"/>
              <a:t>στενώσεως</a:t>
            </a:r>
            <a:r>
              <a:rPr lang="en-US" dirty="0"/>
              <a:t> </a:t>
            </a:r>
            <a:r>
              <a:rPr lang="el-GR" dirty="0"/>
              <a:t>των</a:t>
            </a:r>
            <a:r>
              <a:rPr lang="en-US" dirty="0"/>
              <a:t> </a:t>
            </a:r>
            <a:r>
              <a:rPr lang="el-GR" dirty="0"/>
              <a:t>στεφανιαίων</a:t>
            </a:r>
            <a:r>
              <a:rPr lang="en-US" dirty="0"/>
              <a:t> </a:t>
            </a:r>
            <a:r>
              <a:rPr lang="el-GR" dirty="0"/>
              <a:t>αγγείων,</a:t>
            </a:r>
            <a:r>
              <a:rPr lang="en-US" dirty="0"/>
              <a:t> </a:t>
            </a:r>
            <a:r>
              <a:rPr lang="el-GR" dirty="0"/>
              <a:t>η</a:t>
            </a:r>
            <a:r>
              <a:rPr lang="en-US" dirty="0"/>
              <a:t> </a:t>
            </a:r>
            <a:r>
              <a:rPr lang="el-GR" dirty="0"/>
              <a:t>ποσότητα</a:t>
            </a:r>
            <a:r>
              <a:rPr lang="en-US" dirty="0"/>
              <a:t> </a:t>
            </a:r>
            <a:r>
              <a:rPr lang="el-GR" dirty="0"/>
              <a:t>του</a:t>
            </a:r>
            <a:r>
              <a:rPr lang="en-US" dirty="0"/>
              <a:t> </a:t>
            </a:r>
            <a:r>
              <a:rPr lang="el-GR" dirty="0"/>
              <a:t>αίματος</a:t>
            </a:r>
            <a:r>
              <a:rPr lang="en-US" dirty="0"/>
              <a:t> </a:t>
            </a:r>
            <a:r>
              <a:rPr lang="el-GR" dirty="0"/>
              <a:t>δεν</a:t>
            </a:r>
            <a:r>
              <a:rPr lang="en-US" dirty="0"/>
              <a:t> </a:t>
            </a:r>
            <a:r>
              <a:rPr lang="el-GR" dirty="0"/>
              <a:t>επαρκεί</a:t>
            </a:r>
            <a:r>
              <a:rPr lang="en-US" dirty="0"/>
              <a:t> </a:t>
            </a:r>
            <a:r>
              <a:rPr lang="el-GR" dirty="0"/>
              <a:t>για</a:t>
            </a:r>
            <a:r>
              <a:rPr lang="en-US" dirty="0"/>
              <a:t> </a:t>
            </a:r>
            <a:r>
              <a:rPr lang="el-GR" dirty="0"/>
              <a:t>την</a:t>
            </a:r>
            <a:r>
              <a:rPr lang="en-US" dirty="0"/>
              <a:t> </a:t>
            </a:r>
            <a:r>
              <a:rPr lang="el-GR" dirty="0"/>
              <a:t>αιμάτωση</a:t>
            </a:r>
            <a:r>
              <a:rPr lang="en-US" dirty="0"/>
              <a:t> </a:t>
            </a:r>
            <a:r>
              <a:rPr lang="el-GR" dirty="0"/>
              <a:t>τμήματος</a:t>
            </a:r>
            <a:r>
              <a:rPr lang="en-US" dirty="0"/>
              <a:t> </a:t>
            </a:r>
            <a:r>
              <a:rPr lang="el-GR" dirty="0"/>
              <a:t>του</a:t>
            </a:r>
            <a:r>
              <a:rPr lang="en-US" dirty="0"/>
              <a:t> </a:t>
            </a:r>
            <a:r>
              <a:rPr lang="el-GR" dirty="0" smtClean="0"/>
              <a:t>μυοκαρδίου</a:t>
            </a:r>
            <a:r>
              <a:rPr lang="en-US" dirty="0" smtClean="0"/>
              <a:t> </a:t>
            </a:r>
            <a:r>
              <a:rPr lang="el-GR" dirty="0" smtClean="0"/>
              <a:t>κυρίως</a:t>
            </a:r>
            <a:r>
              <a:rPr lang="en-US" dirty="0" smtClean="0"/>
              <a:t> </a:t>
            </a:r>
            <a:r>
              <a:rPr lang="el-GR" dirty="0"/>
              <a:t>όταν</a:t>
            </a:r>
            <a:r>
              <a:rPr lang="en-US" dirty="0"/>
              <a:t> </a:t>
            </a:r>
            <a:r>
              <a:rPr lang="el-GR" dirty="0" smtClean="0"/>
              <a:t>η</a:t>
            </a:r>
            <a:r>
              <a:rPr lang="en-US" dirty="0" smtClean="0"/>
              <a:t> </a:t>
            </a:r>
            <a:r>
              <a:rPr lang="el-GR" dirty="0" smtClean="0"/>
              <a:t>καρδιά</a:t>
            </a:r>
            <a:r>
              <a:rPr lang="en-US" dirty="0" smtClean="0"/>
              <a:t> </a:t>
            </a:r>
            <a:r>
              <a:rPr lang="el-GR" dirty="0"/>
              <a:t>έχει</a:t>
            </a:r>
            <a:r>
              <a:rPr lang="en-US" dirty="0"/>
              <a:t> </a:t>
            </a:r>
            <a:r>
              <a:rPr lang="el-GR" dirty="0"/>
              <a:t>αυξημένες</a:t>
            </a:r>
            <a:r>
              <a:rPr lang="en-US" dirty="0"/>
              <a:t> </a:t>
            </a:r>
            <a:r>
              <a:rPr lang="el-GR" dirty="0"/>
              <a:t>ανάγκες</a:t>
            </a:r>
            <a:r>
              <a:rPr lang="en-US" dirty="0"/>
              <a:t> </a:t>
            </a:r>
            <a:r>
              <a:rPr lang="el-GR" dirty="0" smtClean="0"/>
              <a:t>όπως π.χ</a:t>
            </a:r>
            <a:r>
              <a:rPr lang="en-US" dirty="0" smtClean="0"/>
              <a:t> </a:t>
            </a:r>
            <a:r>
              <a:rPr lang="el-GR" dirty="0"/>
              <a:t>στο</a:t>
            </a:r>
            <a:r>
              <a:rPr lang="en-US" dirty="0"/>
              <a:t> </a:t>
            </a:r>
            <a:r>
              <a:rPr lang="el-GR" dirty="0"/>
              <a:t>τρέξιμο</a:t>
            </a:r>
            <a:r>
              <a:rPr lang="en-US" dirty="0"/>
              <a:t> </a:t>
            </a:r>
            <a:r>
              <a:rPr lang="el-GR" dirty="0"/>
              <a:t>ή</a:t>
            </a:r>
            <a:r>
              <a:rPr lang="en-US" dirty="0"/>
              <a:t> </a:t>
            </a:r>
            <a:r>
              <a:rPr lang="el-GR" dirty="0"/>
              <a:t>στο</a:t>
            </a:r>
            <a:r>
              <a:rPr lang="en-US" dirty="0"/>
              <a:t> </a:t>
            </a:r>
            <a:r>
              <a:rPr lang="el-GR" dirty="0"/>
              <a:t>περπάτημα.Στις</a:t>
            </a:r>
            <a:r>
              <a:rPr lang="en-US" dirty="0"/>
              <a:t> </a:t>
            </a:r>
            <a:r>
              <a:rPr lang="el-GR" dirty="0"/>
              <a:t>περιπτώσεις</a:t>
            </a:r>
            <a:r>
              <a:rPr lang="en-US" dirty="0"/>
              <a:t> </a:t>
            </a:r>
            <a:r>
              <a:rPr lang="el-GR" dirty="0"/>
              <a:t>αυτές</a:t>
            </a:r>
            <a:r>
              <a:rPr lang="en-US" dirty="0"/>
              <a:t> </a:t>
            </a:r>
            <a:r>
              <a:rPr lang="el-GR" dirty="0"/>
              <a:t>ο</a:t>
            </a:r>
            <a:r>
              <a:rPr lang="en-US" dirty="0"/>
              <a:t> </a:t>
            </a:r>
            <a:r>
              <a:rPr lang="el-GR" dirty="0"/>
              <a:t>ασθενής</a:t>
            </a:r>
            <a:r>
              <a:rPr lang="en-US" dirty="0"/>
              <a:t> </a:t>
            </a:r>
            <a:r>
              <a:rPr lang="el-GR" dirty="0"/>
              <a:t>αισθάνεται</a:t>
            </a:r>
            <a:r>
              <a:rPr lang="en-US" dirty="0"/>
              <a:t> </a:t>
            </a:r>
            <a:r>
              <a:rPr lang="el-GR" dirty="0"/>
              <a:t>ένα</a:t>
            </a:r>
            <a:r>
              <a:rPr lang="en-US" dirty="0"/>
              <a:t> </a:t>
            </a:r>
            <a:r>
              <a:rPr lang="el-GR" dirty="0"/>
              <a:t>θωρακικό</a:t>
            </a:r>
            <a:r>
              <a:rPr lang="en-US" dirty="0"/>
              <a:t> </a:t>
            </a:r>
            <a:r>
              <a:rPr lang="el-GR" dirty="0"/>
              <a:t>πόνο,</a:t>
            </a:r>
            <a:r>
              <a:rPr lang="en-US" dirty="0"/>
              <a:t> </a:t>
            </a:r>
            <a:r>
              <a:rPr lang="el-GR" dirty="0"/>
              <a:t>κυρίως</a:t>
            </a:r>
            <a:r>
              <a:rPr lang="en-US" dirty="0"/>
              <a:t> </a:t>
            </a:r>
            <a:r>
              <a:rPr lang="el-GR" dirty="0"/>
              <a:t>στην</a:t>
            </a:r>
            <a:r>
              <a:rPr lang="en-US" dirty="0"/>
              <a:t> </a:t>
            </a:r>
            <a:r>
              <a:rPr lang="el-GR" dirty="0" smtClean="0"/>
              <a:t>προσπάθεια,που ονομάζεται στηθάγχη</a:t>
            </a:r>
            <a:r>
              <a:rPr lang="el-GR" dirty="0"/>
              <a:t>.</a:t>
            </a:r>
          </a:p>
          <a:p>
            <a:endParaRPr lang="el-GR" dirty="0"/>
          </a:p>
        </p:txBody>
      </p:sp>
    </p:spTree>
    <p:extLst>
      <p:ext uri="{BB962C8B-B14F-4D97-AF65-F5344CB8AC3E}">
        <p14:creationId xmlns:p14="http://schemas.microsoft.com/office/powerpoint/2010/main" val="1644317355"/>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346976" y="3861048"/>
            <a:ext cx="2575173" cy="2575173"/>
          </a:xfrm>
          <a:prstGeom prst="ellipse">
            <a:avLst/>
          </a:prstGeom>
          <a:ln>
            <a:noFill/>
          </a:ln>
          <a:effectLst>
            <a:softEdge rad="112500"/>
          </a:effectLst>
        </p:spPr>
      </p:pic>
      <p:sp>
        <p:nvSpPr>
          <p:cNvPr id="2" name="Title 1"/>
          <p:cNvSpPr>
            <a:spLocks noGrp="1"/>
          </p:cNvSpPr>
          <p:nvPr>
            <p:ph type="title"/>
          </p:nvPr>
        </p:nvSpPr>
        <p:spPr/>
        <p:txBody>
          <a:bodyPr/>
          <a:lstStyle/>
          <a:p>
            <a:pPr algn="ctr"/>
            <a:r>
              <a:rPr lang="el-GR" u="sng" dirty="0" smtClean="0"/>
              <a:t>Πρώτες Βοήθειες</a:t>
            </a:r>
            <a:endParaRPr lang="el-GR" u="sng" dirty="0"/>
          </a:p>
        </p:txBody>
      </p:sp>
      <p:sp>
        <p:nvSpPr>
          <p:cNvPr id="3" name="Content Placeholder 2"/>
          <p:cNvSpPr>
            <a:spLocks noGrp="1"/>
          </p:cNvSpPr>
          <p:nvPr>
            <p:ph idx="1"/>
          </p:nvPr>
        </p:nvSpPr>
        <p:spPr/>
        <p:txBody>
          <a:bodyPr/>
          <a:lstStyle/>
          <a:p>
            <a:pPr marL="64008" indent="0">
              <a:buNone/>
            </a:pPr>
            <a:r>
              <a:rPr lang="el-GR" dirty="0"/>
              <a:t>1)Ακινησία</a:t>
            </a:r>
          </a:p>
          <a:p>
            <a:pPr marL="64008" indent="0">
              <a:buNone/>
            </a:pPr>
            <a:r>
              <a:rPr lang="el-GR" dirty="0"/>
              <a:t>2)Ημικαθιστή</a:t>
            </a:r>
            <a:r>
              <a:rPr lang="en-US" dirty="0"/>
              <a:t> </a:t>
            </a:r>
            <a:r>
              <a:rPr lang="el-GR" dirty="0"/>
              <a:t>θέση</a:t>
            </a:r>
          </a:p>
          <a:p>
            <a:pPr marL="64008" indent="0">
              <a:buNone/>
            </a:pPr>
            <a:r>
              <a:rPr lang="en-US" dirty="0"/>
              <a:t>3) </a:t>
            </a:r>
            <a:r>
              <a:rPr lang="el-GR" dirty="0"/>
              <a:t>Τονώστε</a:t>
            </a:r>
            <a:r>
              <a:rPr lang="en-US" dirty="0"/>
              <a:t> </a:t>
            </a:r>
            <a:r>
              <a:rPr lang="el-GR" dirty="0"/>
              <a:t>το</a:t>
            </a:r>
            <a:r>
              <a:rPr lang="en-US" dirty="0"/>
              <a:t> </a:t>
            </a:r>
            <a:r>
              <a:rPr lang="el-GR" dirty="0"/>
              <a:t>ηθικό</a:t>
            </a:r>
            <a:r>
              <a:rPr lang="en-US" dirty="0"/>
              <a:t> </a:t>
            </a:r>
            <a:r>
              <a:rPr lang="el-GR" dirty="0"/>
              <a:t>του</a:t>
            </a:r>
          </a:p>
          <a:p>
            <a:pPr marL="64008" indent="0">
              <a:buNone/>
            </a:pPr>
            <a:r>
              <a:rPr lang="en-US" dirty="0"/>
              <a:t>4</a:t>
            </a:r>
            <a:r>
              <a:rPr lang="el-GR" dirty="0"/>
              <a:t>)Χαλαρώστε</a:t>
            </a:r>
            <a:r>
              <a:rPr lang="en-US" dirty="0"/>
              <a:t> </a:t>
            </a:r>
            <a:r>
              <a:rPr lang="el-GR" dirty="0"/>
              <a:t>ρούχα</a:t>
            </a:r>
            <a:r>
              <a:rPr lang="en-US" dirty="0"/>
              <a:t> </a:t>
            </a:r>
            <a:r>
              <a:rPr lang="el-GR" dirty="0"/>
              <a:t>που</a:t>
            </a:r>
            <a:r>
              <a:rPr lang="en-US" dirty="0"/>
              <a:t> </a:t>
            </a:r>
            <a:r>
              <a:rPr lang="el-GR" dirty="0" smtClean="0"/>
              <a:t>σφίγγουν (ζώνη, γραβάτα</a:t>
            </a:r>
            <a:r>
              <a:rPr lang="en-US" dirty="0" smtClean="0"/>
              <a:t> </a:t>
            </a:r>
            <a:r>
              <a:rPr lang="el-GR" dirty="0" smtClean="0"/>
              <a:t>,</a:t>
            </a:r>
            <a:r>
              <a:rPr lang="el-GR" dirty="0"/>
              <a:t>σ</a:t>
            </a:r>
            <a:r>
              <a:rPr lang="el-GR" dirty="0" smtClean="0"/>
              <a:t>τηθόδεσμο)</a:t>
            </a:r>
            <a:r>
              <a:rPr lang="en-US" dirty="0" smtClean="0"/>
              <a:t>.</a:t>
            </a:r>
            <a:endParaRPr lang="el-GR" dirty="0"/>
          </a:p>
          <a:p>
            <a:pPr marL="64008" indent="0">
              <a:buNone/>
            </a:pPr>
            <a:r>
              <a:rPr lang="en-US" dirty="0"/>
              <a:t>5)</a:t>
            </a:r>
            <a:r>
              <a:rPr lang="el-GR" dirty="0"/>
              <a:t>Χορηγήστε</a:t>
            </a:r>
            <a:r>
              <a:rPr lang="en-US" dirty="0"/>
              <a:t> </a:t>
            </a:r>
            <a:r>
              <a:rPr lang="el-GR" dirty="0" smtClean="0"/>
              <a:t>υπογλώσσιο</a:t>
            </a:r>
            <a:r>
              <a:rPr lang="en-US" dirty="0" smtClean="0"/>
              <a:t> </a:t>
            </a:r>
            <a:r>
              <a:rPr lang="el-GR" dirty="0"/>
              <a:t>ιτρογλυκερίνης</a:t>
            </a:r>
          </a:p>
          <a:p>
            <a:pPr marL="64008" indent="0">
              <a:buNone/>
            </a:pPr>
            <a:r>
              <a:rPr lang="en-US" dirty="0"/>
              <a:t>6)</a:t>
            </a:r>
            <a:r>
              <a:rPr lang="el-GR" dirty="0"/>
              <a:t>Αν</a:t>
            </a:r>
            <a:r>
              <a:rPr lang="en-US" dirty="0"/>
              <a:t> </a:t>
            </a:r>
            <a:r>
              <a:rPr lang="el-GR" dirty="0"/>
              <a:t>τα συμπτωματα επιμενουν φοντίστε για τη μεταφοα του πασχοντα σε νοσοκομειο.</a:t>
            </a:r>
          </a:p>
          <a:p>
            <a:endParaRPr lang="el-GR" dirty="0"/>
          </a:p>
        </p:txBody>
      </p:sp>
    </p:spTree>
    <p:extLst>
      <p:ext uri="{BB962C8B-B14F-4D97-AF65-F5344CB8AC3E}">
        <p14:creationId xmlns:p14="http://schemas.microsoft.com/office/powerpoint/2010/main" val="2021051663"/>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l-GR" b="1" u="sng" dirty="0"/>
              <a:t>ΕΜΦΡΑΓΜΑ</a:t>
            </a:r>
            <a:r>
              <a:rPr lang="el-GR" dirty="0"/>
              <a:t/>
            </a:r>
            <a:br>
              <a:rPr lang="el-GR" dirty="0"/>
            </a:br>
            <a:endParaRPr lang="el-GR" dirty="0"/>
          </a:p>
        </p:txBody>
      </p:sp>
      <p:sp>
        <p:nvSpPr>
          <p:cNvPr id="3" name="Content Placeholder 2"/>
          <p:cNvSpPr>
            <a:spLocks noGrp="1"/>
          </p:cNvSpPr>
          <p:nvPr>
            <p:ph idx="1"/>
          </p:nvPr>
        </p:nvSpPr>
        <p:spPr/>
        <p:txBody>
          <a:bodyPr/>
          <a:lstStyle/>
          <a:p>
            <a:pPr marL="64008" indent="0" algn="ctr">
              <a:buNone/>
            </a:pPr>
            <a:r>
              <a:rPr lang="el-GR" dirty="0"/>
              <a:t>Έμφραγμα είναι η νέκρωση τμήματος του  μυοκαρδιου μετά</a:t>
            </a:r>
            <a:r>
              <a:rPr lang="en-US" dirty="0"/>
              <a:t> </a:t>
            </a:r>
            <a:r>
              <a:rPr lang="el-GR" dirty="0"/>
              <a:t>από</a:t>
            </a:r>
            <a:r>
              <a:rPr lang="en-US" dirty="0"/>
              <a:t> </a:t>
            </a:r>
            <a:r>
              <a:rPr lang="el-GR" dirty="0"/>
              <a:t>θρόμβωση,</a:t>
            </a:r>
            <a:r>
              <a:rPr lang="en-US" dirty="0"/>
              <a:t>  </a:t>
            </a:r>
            <a:r>
              <a:rPr lang="el-GR" dirty="0"/>
              <a:t>λόγω</a:t>
            </a:r>
            <a:r>
              <a:rPr lang="en-US" dirty="0"/>
              <a:t> </a:t>
            </a:r>
            <a:r>
              <a:rPr lang="el-GR" dirty="0"/>
              <a:t>αρτηριοσκλήρυνσης</a:t>
            </a:r>
            <a:r>
              <a:rPr lang="en-US" dirty="0"/>
              <a:t> </a:t>
            </a:r>
            <a:r>
              <a:rPr lang="el-GR" dirty="0"/>
              <a:t>. </a:t>
            </a:r>
          </a:p>
          <a:p>
            <a:endParaRPr lang="el-GR"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346976" y="3861048"/>
            <a:ext cx="2575173" cy="2575173"/>
          </a:xfrm>
          <a:prstGeom prst="ellipse">
            <a:avLst/>
          </a:prstGeom>
          <a:ln>
            <a:noFill/>
          </a:ln>
          <a:effectLst>
            <a:softEdge rad="112500"/>
          </a:effectLst>
        </p:spPr>
      </p:pic>
    </p:spTree>
    <p:extLst>
      <p:ext uri="{BB962C8B-B14F-4D97-AF65-F5344CB8AC3E}">
        <p14:creationId xmlns:p14="http://schemas.microsoft.com/office/powerpoint/2010/main" val="1439812825"/>
      </p:ext>
    </p:extLst>
  </p:cSld>
  <p:clrMapOvr>
    <a:masterClrMapping/>
  </p:clrMapOvr>
  <p:transition spd="slow">
    <p:wheel spokes="1"/>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346976" y="3861048"/>
            <a:ext cx="2575173" cy="2575173"/>
          </a:xfrm>
          <a:prstGeom prst="ellipse">
            <a:avLst/>
          </a:prstGeom>
          <a:ln>
            <a:noFill/>
          </a:ln>
          <a:effectLst>
            <a:softEdge rad="112500"/>
          </a:effectLst>
        </p:spPr>
      </p:pic>
      <p:sp>
        <p:nvSpPr>
          <p:cNvPr id="2" name="Title 1"/>
          <p:cNvSpPr>
            <a:spLocks noGrp="1"/>
          </p:cNvSpPr>
          <p:nvPr>
            <p:ph type="title"/>
          </p:nvPr>
        </p:nvSpPr>
        <p:spPr/>
        <p:txBody>
          <a:bodyPr/>
          <a:lstStyle/>
          <a:p>
            <a:pPr algn="ctr"/>
            <a:r>
              <a:rPr lang="el-GR" u="sng" dirty="0"/>
              <a:t>Συμπτώματα</a:t>
            </a:r>
            <a:r>
              <a:rPr lang="en-US" dirty="0"/>
              <a:t> </a:t>
            </a:r>
            <a:r>
              <a:rPr lang="el-GR" dirty="0"/>
              <a:t/>
            </a:r>
            <a:br>
              <a:rPr lang="el-GR" dirty="0"/>
            </a:br>
            <a:endParaRPr lang="el-GR" dirty="0"/>
          </a:p>
        </p:txBody>
      </p:sp>
      <p:sp>
        <p:nvSpPr>
          <p:cNvPr id="3" name="Content Placeholder 2"/>
          <p:cNvSpPr>
            <a:spLocks noGrp="1"/>
          </p:cNvSpPr>
          <p:nvPr>
            <p:ph idx="1"/>
          </p:nvPr>
        </p:nvSpPr>
        <p:spPr/>
        <p:txBody>
          <a:bodyPr>
            <a:normAutofit/>
          </a:bodyPr>
          <a:lstStyle/>
          <a:p>
            <a:pPr marL="64008" indent="0">
              <a:buNone/>
            </a:pPr>
            <a:r>
              <a:rPr lang="el-GR" dirty="0"/>
              <a:t>1)Έντονος</a:t>
            </a:r>
            <a:r>
              <a:rPr lang="en-US" dirty="0"/>
              <a:t> </a:t>
            </a:r>
            <a:r>
              <a:rPr lang="el-GR" dirty="0"/>
              <a:t>συσφυκτικός</a:t>
            </a:r>
            <a:r>
              <a:rPr lang="en-US" dirty="0"/>
              <a:t> </a:t>
            </a:r>
            <a:r>
              <a:rPr lang="el-GR" dirty="0"/>
              <a:t>οπισθοστερνικός</a:t>
            </a:r>
            <a:r>
              <a:rPr lang="en-US" dirty="0"/>
              <a:t> </a:t>
            </a:r>
            <a:r>
              <a:rPr lang="el-GR" dirty="0"/>
              <a:t>πόνος</a:t>
            </a:r>
            <a:r>
              <a:rPr lang="en-US" dirty="0"/>
              <a:t> </a:t>
            </a:r>
            <a:r>
              <a:rPr lang="el-GR" dirty="0"/>
              <a:t>,με</a:t>
            </a:r>
            <a:r>
              <a:rPr lang="en-US" dirty="0"/>
              <a:t> </a:t>
            </a:r>
            <a:r>
              <a:rPr lang="el-GR" dirty="0"/>
              <a:t>αντανάκλασεις</a:t>
            </a:r>
          </a:p>
          <a:p>
            <a:pPr marL="64008" indent="0">
              <a:buNone/>
            </a:pPr>
            <a:r>
              <a:rPr lang="el-GR" dirty="0"/>
              <a:t>2)Ωχρότητα</a:t>
            </a:r>
          </a:p>
          <a:p>
            <a:pPr marL="64008" indent="0">
              <a:buNone/>
            </a:pPr>
            <a:r>
              <a:rPr lang="el-GR" dirty="0"/>
              <a:t>3)Κρύοι</a:t>
            </a:r>
            <a:r>
              <a:rPr lang="en-US" dirty="0"/>
              <a:t> </a:t>
            </a:r>
            <a:r>
              <a:rPr lang="el-GR" dirty="0"/>
              <a:t>ιδρώτες</a:t>
            </a:r>
          </a:p>
          <a:p>
            <a:pPr marL="64008" indent="0">
              <a:buNone/>
            </a:pPr>
            <a:r>
              <a:rPr lang="el-GR" dirty="0"/>
              <a:t>4)Δύσπνοια</a:t>
            </a:r>
          </a:p>
          <a:p>
            <a:pPr marL="64008" indent="0">
              <a:buNone/>
            </a:pPr>
            <a:r>
              <a:rPr lang="el-GR" dirty="0" smtClean="0"/>
              <a:t>5)Κυάνωση</a:t>
            </a:r>
            <a:endParaRPr lang="el-GR" dirty="0"/>
          </a:p>
        </p:txBody>
      </p:sp>
    </p:spTree>
    <p:extLst>
      <p:ext uri="{BB962C8B-B14F-4D97-AF65-F5344CB8AC3E}">
        <p14:creationId xmlns:p14="http://schemas.microsoft.com/office/powerpoint/2010/main" val="2746525385"/>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l-GR" u="sng" dirty="0"/>
              <a:t>Πρώτες</a:t>
            </a:r>
            <a:r>
              <a:rPr lang="en-US" u="sng" dirty="0"/>
              <a:t> </a:t>
            </a:r>
            <a:r>
              <a:rPr lang="el-GR" u="sng" dirty="0"/>
              <a:t>Βοήθειες</a:t>
            </a:r>
            <a:r>
              <a:rPr lang="el-GR" dirty="0"/>
              <a:t/>
            </a:r>
            <a:br>
              <a:rPr lang="el-GR" dirty="0"/>
            </a:br>
            <a:endParaRPr lang="el-GR" dirty="0"/>
          </a:p>
        </p:txBody>
      </p:sp>
      <p:sp>
        <p:nvSpPr>
          <p:cNvPr id="3" name="Content Placeholder 2"/>
          <p:cNvSpPr>
            <a:spLocks noGrp="1"/>
          </p:cNvSpPr>
          <p:nvPr>
            <p:ph idx="1"/>
          </p:nvPr>
        </p:nvSpPr>
        <p:spPr/>
        <p:txBody>
          <a:bodyPr/>
          <a:lstStyle/>
          <a:p>
            <a:pPr marL="64008" indent="0">
              <a:buNone/>
            </a:pPr>
            <a:r>
              <a:rPr lang="el-GR" dirty="0" smtClean="0"/>
              <a:t>Σκοπός</a:t>
            </a:r>
            <a:r>
              <a:rPr lang="en-US" dirty="0" smtClean="0"/>
              <a:t> </a:t>
            </a:r>
            <a:r>
              <a:rPr lang="el-GR" dirty="0" smtClean="0"/>
              <a:t>μας είναι</a:t>
            </a:r>
            <a:r>
              <a:rPr lang="en-US" dirty="0" smtClean="0"/>
              <a:t> </a:t>
            </a:r>
            <a:r>
              <a:rPr lang="el-GR" dirty="0"/>
              <a:t>να</a:t>
            </a:r>
            <a:r>
              <a:rPr lang="en-US" dirty="0"/>
              <a:t> </a:t>
            </a:r>
            <a:r>
              <a:rPr lang="el-GR" dirty="0"/>
              <a:t>μειώσουμε</a:t>
            </a:r>
            <a:r>
              <a:rPr lang="en-US" dirty="0"/>
              <a:t> </a:t>
            </a:r>
            <a:r>
              <a:rPr lang="el-GR" dirty="0"/>
              <a:t>το</a:t>
            </a:r>
            <a:r>
              <a:rPr lang="en-US" dirty="0"/>
              <a:t> </a:t>
            </a:r>
            <a:r>
              <a:rPr lang="el-GR" dirty="0"/>
              <a:t>έργο</a:t>
            </a:r>
            <a:r>
              <a:rPr lang="en-US" dirty="0"/>
              <a:t> </a:t>
            </a:r>
            <a:r>
              <a:rPr lang="el-GR" dirty="0"/>
              <a:t>της</a:t>
            </a:r>
            <a:r>
              <a:rPr lang="en-US" dirty="0"/>
              <a:t> </a:t>
            </a:r>
            <a:r>
              <a:rPr lang="el-GR" dirty="0"/>
              <a:t>καρδιάς</a:t>
            </a:r>
            <a:r>
              <a:rPr lang="en-US" dirty="0"/>
              <a:t> </a:t>
            </a:r>
            <a:r>
              <a:rPr lang="el-GR" dirty="0"/>
              <a:t>βάζοντας</a:t>
            </a:r>
            <a:r>
              <a:rPr lang="en-US" dirty="0"/>
              <a:t> </a:t>
            </a:r>
            <a:r>
              <a:rPr lang="el-GR" dirty="0"/>
              <a:t>τον</a:t>
            </a:r>
            <a:r>
              <a:rPr lang="en-US" dirty="0"/>
              <a:t> </a:t>
            </a:r>
            <a:r>
              <a:rPr lang="el-GR" dirty="0"/>
              <a:t>πάσχοντα</a:t>
            </a:r>
            <a:r>
              <a:rPr lang="en-US" dirty="0"/>
              <a:t> </a:t>
            </a:r>
            <a:r>
              <a:rPr lang="el-GR" dirty="0"/>
              <a:t>σε</a:t>
            </a:r>
            <a:r>
              <a:rPr lang="en-US" dirty="0"/>
              <a:t> </a:t>
            </a:r>
            <a:r>
              <a:rPr lang="el-GR" dirty="0"/>
              <a:t>κατάλληλη</a:t>
            </a:r>
            <a:r>
              <a:rPr lang="en-US" dirty="0"/>
              <a:t> </a:t>
            </a:r>
            <a:r>
              <a:rPr lang="el-GR" dirty="0"/>
              <a:t>αναπαυτική</a:t>
            </a:r>
            <a:r>
              <a:rPr lang="en-US" dirty="0"/>
              <a:t> </a:t>
            </a:r>
            <a:r>
              <a:rPr lang="el-GR" dirty="0"/>
              <a:t>θέση.</a:t>
            </a:r>
          </a:p>
          <a:p>
            <a:endParaRPr lang="el-GR"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346976" y="3861048"/>
            <a:ext cx="2575173" cy="2575173"/>
          </a:xfrm>
          <a:prstGeom prst="ellipse">
            <a:avLst/>
          </a:prstGeom>
          <a:ln>
            <a:noFill/>
          </a:ln>
          <a:effectLst>
            <a:softEdge rad="112500"/>
          </a:effectLst>
        </p:spPr>
      </p:pic>
    </p:spTree>
    <p:extLst>
      <p:ext uri="{BB962C8B-B14F-4D97-AF65-F5344CB8AC3E}">
        <p14:creationId xmlns:p14="http://schemas.microsoft.com/office/powerpoint/2010/main" val="11625250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346976" y="3861048"/>
            <a:ext cx="2575173" cy="2575173"/>
          </a:xfrm>
          <a:prstGeom prst="ellipse">
            <a:avLst/>
          </a:prstGeom>
          <a:ln>
            <a:noFill/>
          </a:ln>
          <a:effectLst>
            <a:softEdge rad="112500"/>
          </a:effectLst>
        </p:spPr>
      </p:pic>
      <p:sp>
        <p:nvSpPr>
          <p:cNvPr id="2" name="Title 1"/>
          <p:cNvSpPr>
            <a:spLocks noGrp="1"/>
          </p:cNvSpPr>
          <p:nvPr>
            <p:ph type="title"/>
          </p:nvPr>
        </p:nvSpPr>
        <p:spPr/>
        <p:txBody>
          <a:bodyPr/>
          <a:lstStyle/>
          <a:p>
            <a:r>
              <a:rPr lang="vi-VN" u="sng" dirty="0"/>
              <a:t>Γι ́αυτό</a:t>
            </a:r>
            <a:r>
              <a:rPr lang="en-US" u="sng" dirty="0"/>
              <a:t> </a:t>
            </a:r>
            <a:r>
              <a:rPr lang="el-GR" u="sng" dirty="0"/>
              <a:t>συνιστούνται</a:t>
            </a:r>
            <a:r>
              <a:rPr lang="en-US" u="sng" dirty="0"/>
              <a:t> </a:t>
            </a:r>
            <a:r>
              <a:rPr lang="el-GR" u="sng" dirty="0"/>
              <a:t>:</a:t>
            </a:r>
            <a:r>
              <a:rPr lang="en-US" u="sng" dirty="0"/>
              <a:t> </a:t>
            </a:r>
            <a:r>
              <a:rPr lang="el-GR" u="sng" dirty="0"/>
              <a:t/>
            </a:r>
            <a:br>
              <a:rPr lang="el-GR" u="sng" dirty="0"/>
            </a:br>
            <a:endParaRPr lang="el-GR" u="sng" dirty="0"/>
          </a:p>
        </p:txBody>
      </p:sp>
      <p:sp>
        <p:nvSpPr>
          <p:cNvPr id="3" name="Content Placeholder 2"/>
          <p:cNvSpPr>
            <a:spLocks noGrp="1"/>
          </p:cNvSpPr>
          <p:nvPr>
            <p:ph idx="1"/>
          </p:nvPr>
        </p:nvSpPr>
        <p:spPr/>
        <p:txBody>
          <a:bodyPr>
            <a:normAutofit lnSpcReduction="10000"/>
          </a:bodyPr>
          <a:lstStyle/>
          <a:p>
            <a:pPr marL="64008" indent="0">
              <a:buNone/>
            </a:pPr>
            <a:r>
              <a:rPr lang="el-GR" dirty="0"/>
              <a:t>1)</a:t>
            </a:r>
            <a:r>
              <a:rPr lang="en-US" dirty="0"/>
              <a:t> </a:t>
            </a:r>
            <a:r>
              <a:rPr lang="el-GR" dirty="0"/>
              <a:t>Ακινησία</a:t>
            </a:r>
            <a:r>
              <a:rPr lang="en-US" dirty="0"/>
              <a:t> </a:t>
            </a:r>
            <a:endParaRPr lang="el-GR" dirty="0"/>
          </a:p>
          <a:p>
            <a:pPr marL="64008" indent="0">
              <a:buNone/>
            </a:pPr>
            <a:r>
              <a:rPr lang="el-GR" dirty="0"/>
              <a:t>2)</a:t>
            </a:r>
            <a:r>
              <a:rPr lang="en-US" dirty="0"/>
              <a:t> </a:t>
            </a:r>
            <a:r>
              <a:rPr lang="el-GR" dirty="0"/>
              <a:t>Ημικαθιστή</a:t>
            </a:r>
            <a:r>
              <a:rPr lang="en-US" dirty="0"/>
              <a:t> </a:t>
            </a:r>
            <a:r>
              <a:rPr lang="el-GR" dirty="0"/>
              <a:t>θέση</a:t>
            </a:r>
            <a:r>
              <a:rPr lang="en-US" dirty="0"/>
              <a:t> </a:t>
            </a:r>
            <a:endParaRPr lang="el-GR" dirty="0"/>
          </a:p>
          <a:p>
            <a:pPr marL="64008" indent="0">
              <a:buNone/>
            </a:pPr>
            <a:r>
              <a:rPr lang="el-GR" dirty="0"/>
              <a:t>3)</a:t>
            </a:r>
            <a:r>
              <a:rPr lang="en-US" dirty="0"/>
              <a:t> </a:t>
            </a:r>
            <a:r>
              <a:rPr lang="el-GR" dirty="0"/>
              <a:t>Χαλαρώστε</a:t>
            </a:r>
            <a:r>
              <a:rPr lang="en-US" dirty="0"/>
              <a:t> </a:t>
            </a:r>
            <a:r>
              <a:rPr lang="el-GR" dirty="0"/>
              <a:t>τα</a:t>
            </a:r>
            <a:r>
              <a:rPr lang="en-US" dirty="0"/>
              <a:t> </a:t>
            </a:r>
            <a:r>
              <a:rPr lang="el-GR" dirty="0"/>
              <a:t>ρούχα</a:t>
            </a:r>
            <a:r>
              <a:rPr lang="en-US" dirty="0"/>
              <a:t> </a:t>
            </a:r>
            <a:r>
              <a:rPr lang="el-GR" dirty="0"/>
              <a:t>και</a:t>
            </a:r>
            <a:r>
              <a:rPr lang="en-US" dirty="0"/>
              <a:t> </a:t>
            </a:r>
            <a:r>
              <a:rPr lang="el-GR" dirty="0"/>
              <a:t>ηρεμήστε</a:t>
            </a:r>
            <a:r>
              <a:rPr lang="en-US" dirty="0"/>
              <a:t> </a:t>
            </a:r>
            <a:r>
              <a:rPr lang="el-GR" dirty="0"/>
              <a:t>τον</a:t>
            </a:r>
            <a:r>
              <a:rPr lang="en-US" dirty="0"/>
              <a:t> </a:t>
            </a:r>
            <a:r>
              <a:rPr lang="el-GR" dirty="0"/>
              <a:t>πάσχοντα</a:t>
            </a:r>
            <a:r>
              <a:rPr lang="en-US" dirty="0"/>
              <a:t> </a:t>
            </a:r>
            <a:r>
              <a:rPr lang="el-GR" dirty="0"/>
              <a:t>.</a:t>
            </a:r>
            <a:r>
              <a:rPr lang="en-US" dirty="0"/>
              <a:t> </a:t>
            </a:r>
            <a:endParaRPr lang="el-GR" dirty="0"/>
          </a:p>
          <a:p>
            <a:pPr marL="64008" indent="0">
              <a:buNone/>
            </a:pPr>
            <a:r>
              <a:rPr lang="en-US" dirty="0"/>
              <a:t>4</a:t>
            </a:r>
            <a:r>
              <a:rPr lang="el-GR" dirty="0"/>
              <a:t>)</a:t>
            </a:r>
            <a:r>
              <a:rPr lang="en-US" dirty="0"/>
              <a:t> </a:t>
            </a:r>
            <a:r>
              <a:rPr lang="el-GR" dirty="0"/>
              <a:t>Χορηγείστε</a:t>
            </a:r>
            <a:r>
              <a:rPr lang="en-US" dirty="0"/>
              <a:t> </a:t>
            </a:r>
            <a:r>
              <a:rPr lang="el-GR" dirty="0"/>
              <a:t>αναλγητικό</a:t>
            </a:r>
            <a:r>
              <a:rPr lang="en-US" dirty="0"/>
              <a:t> </a:t>
            </a:r>
            <a:r>
              <a:rPr lang="el-GR" dirty="0"/>
              <a:t>.</a:t>
            </a:r>
          </a:p>
          <a:p>
            <a:pPr marL="64008" indent="0">
              <a:buNone/>
            </a:pPr>
            <a:r>
              <a:rPr lang="en-US" dirty="0"/>
              <a:t>5</a:t>
            </a:r>
            <a:r>
              <a:rPr lang="el-GR" dirty="0"/>
              <a:t>)</a:t>
            </a:r>
            <a:r>
              <a:rPr lang="en-US" dirty="0"/>
              <a:t> </a:t>
            </a:r>
            <a:r>
              <a:rPr lang="el-GR" dirty="0"/>
              <a:t>Φροντίστε</a:t>
            </a:r>
            <a:r>
              <a:rPr lang="en-US" dirty="0"/>
              <a:t> </a:t>
            </a:r>
            <a:r>
              <a:rPr lang="el-GR" dirty="0"/>
              <a:t>για</a:t>
            </a:r>
            <a:r>
              <a:rPr lang="en-US" dirty="0"/>
              <a:t> </a:t>
            </a:r>
            <a:r>
              <a:rPr lang="el-GR" dirty="0"/>
              <a:t>την</a:t>
            </a:r>
            <a:r>
              <a:rPr lang="en-US" dirty="0"/>
              <a:t> </a:t>
            </a:r>
            <a:r>
              <a:rPr lang="el-GR" dirty="0"/>
              <a:t>άμεση</a:t>
            </a:r>
            <a:r>
              <a:rPr lang="en-US" dirty="0"/>
              <a:t>  </a:t>
            </a:r>
            <a:r>
              <a:rPr lang="el-GR" dirty="0"/>
              <a:t>μεταφορά</a:t>
            </a:r>
            <a:r>
              <a:rPr lang="en-US" dirty="0"/>
              <a:t> </a:t>
            </a:r>
            <a:r>
              <a:rPr lang="el-GR" dirty="0"/>
              <a:t>στο</a:t>
            </a:r>
            <a:r>
              <a:rPr lang="en-US" dirty="0"/>
              <a:t> </a:t>
            </a:r>
            <a:r>
              <a:rPr lang="el-GR" dirty="0"/>
              <a:t>νοσοκομείο</a:t>
            </a:r>
            <a:r>
              <a:rPr lang="en-US" dirty="0"/>
              <a:t> </a:t>
            </a:r>
            <a:r>
              <a:rPr lang="el-GR" dirty="0"/>
              <a:t>.</a:t>
            </a:r>
          </a:p>
          <a:p>
            <a:pPr marL="64008" indent="0">
              <a:buNone/>
            </a:pPr>
            <a:r>
              <a:rPr lang="en-US" dirty="0"/>
              <a:t>6</a:t>
            </a:r>
            <a:r>
              <a:rPr lang="el-GR" dirty="0"/>
              <a:t>)Αν</a:t>
            </a:r>
            <a:r>
              <a:rPr lang="en-US" dirty="0"/>
              <a:t> </a:t>
            </a:r>
            <a:r>
              <a:rPr lang="el-GR" dirty="0"/>
              <a:t>εξελιχθεί</a:t>
            </a:r>
            <a:r>
              <a:rPr lang="en-US" dirty="0"/>
              <a:t> </a:t>
            </a:r>
            <a:r>
              <a:rPr lang="el-GR" dirty="0"/>
              <a:t>σε</a:t>
            </a:r>
            <a:r>
              <a:rPr lang="en-US" dirty="0"/>
              <a:t> </a:t>
            </a:r>
            <a:r>
              <a:rPr lang="el-GR" dirty="0"/>
              <a:t>ανακοπή</a:t>
            </a:r>
            <a:r>
              <a:rPr lang="en-US" dirty="0"/>
              <a:t>  </a:t>
            </a:r>
            <a:r>
              <a:rPr lang="el-GR" dirty="0"/>
              <a:t>εφαρμόστε</a:t>
            </a:r>
            <a:r>
              <a:rPr lang="en-US" dirty="0"/>
              <a:t> </a:t>
            </a:r>
            <a:r>
              <a:rPr lang="el-GR" dirty="0"/>
              <a:t>ΚΑΡΠΑ. </a:t>
            </a:r>
            <a:endParaRPr lang="en" dirty="0"/>
          </a:p>
          <a:p>
            <a:endParaRPr lang="el-GR" dirty="0"/>
          </a:p>
        </p:txBody>
      </p:sp>
    </p:spTree>
    <p:extLst>
      <p:ext uri="{BB962C8B-B14F-4D97-AF65-F5344CB8AC3E}">
        <p14:creationId xmlns:p14="http://schemas.microsoft.com/office/powerpoint/2010/main" val="2481922680"/>
      </p:ext>
    </p:extLst>
  </p:cSld>
  <p:clrMapOvr>
    <a:masterClrMapping/>
  </p:clrMapOvr>
  <mc:AlternateContent xmlns:mc="http://schemas.openxmlformats.org/markup-compatibility/2006" xmlns:p14="http://schemas.microsoft.com/office/powerpoint/2010/main">
    <mc:Choice Requires="p14">
      <p:transition spd="slow" p14:dur="4400">
        <p14:honeycomb/>
      </p:transition>
    </mc:Choice>
    <mc:Fallback xmlns="">
      <p:transition spd="slow">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346976" y="3861048"/>
            <a:ext cx="2575173" cy="2575173"/>
          </a:xfrm>
          <a:prstGeom prst="ellipse">
            <a:avLst/>
          </a:prstGeom>
          <a:ln>
            <a:noFill/>
          </a:ln>
          <a:effectLst>
            <a:softEdge rad="112500"/>
          </a:effectLst>
        </p:spPr>
      </p:pic>
      <p:sp>
        <p:nvSpPr>
          <p:cNvPr id="2" name="Title 1"/>
          <p:cNvSpPr>
            <a:spLocks noGrp="1"/>
          </p:cNvSpPr>
          <p:nvPr>
            <p:ph type="title"/>
          </p:nvPr>
        </p:nvSpPr>
        <p:spPr/>
        <p:txBody>
          <a:bodyPr>
            <a:normAutofit fontScale="90000"/>
          </a:bodyPr>
          <a:lstStyle/>
          <a:p>
            <a:pPr algn="ctr"/>
            <a:r>
              <a:rPr lang="el-GR" sz="4800" b="1" u="sng" dirty="0" smtClean="0"/>
              <a:t>Παρατήρηση</a:t>
            </a:r>
            <a:br>
              <a:rPr lang="el-GR" sz="4800" b="1" u="sng" dirty="0" smtClean="0"/>
            </a:br>
            <a:r>
              <a:rPr lang="el-GR" sz="4000" u="sng" dirty="0">
                <a:solidFill>
                  <a:srgbClr val="FF5050"/>
                </a:solidFill>
                <a:effectLst>
                  <a:outerShdw blurRad="38100" dist="38100" dir="2700000" algn="tl">
                    <a:srgbClr val="000000">
                      <a:alpha val="43137"/>
                    </a:srgbClr>
                  </a:outerShdw>
                </a:effectLst>
              </a:rPr>
              <a:t>ΚΑΡΠΑ </a:t>
            </a:r>
            <a:r>
              <a:rPr lang="en-US" sz="4000" u="sng" dirty="0">
                <a:solidFill>
                  <a:srgbClr val="FF5050"/>
                </a:solidFill>
                <a:effectLst>
                  <a:outerShdw blurRad="38100" dist="38100" dir="2700000" algn="tl">
                    <a:srgbClr val="000000">
                      <a:alpha val="43137"/>
                    </a:srgbClr>
                  </a:outerShdw>
                </a:effectLst>
              </a:rPr>
              <a:t>:</a:t>
            </a:r>
            <a:r>
              <a:rPr lang="en-US" sz="4800" b="1" u="sng" dirty="0">
                <a:solidFill>
                  <a:srgbClr val="FF5050"/>
                </a:solidFill>
              </a:rPr>
              <a:t/>
            </a:r>
            <a:br>
              <a:rPr lang="en-US" sz="4800" b="1" u="sng" dirty="0">
                <a:solidFill>
                  <a:srgbClr val="FF5050"/>
                </a:solidFill>
              </a:rPr>
            </a:br>
            <a:endParaRPr lang="el-GR" sz="4800" b="1" u="sng" dirty="0"/>
          </a:p>
        </p:txBody>
      </p:sp>
      <p:sp>
        <p:nvSpPr>
          <p:cNvPr id="3" name="Content Placeholder 2"/>
          <p:cNvSpPr>
            <a:spLocks noGrp="1"/>
          </p:cNvSpPr>
          <p:nvPr>
            <p:ph idx="1"/>
          </p:nvPr>
        </p:nvSpPr>
        <p:spPr>
          <a:xfrm>
            <a:off x="375385" y="1340768"/>
            <a:ext cx="8748465" cy="5301208"/>
          </a:xfrm>
        </p:spPr>
        <p:txBody>
          <a:bodyPr>
            <a:normAutofit fontScale="62500" lnSpcReduction="20000"/>
          </a:bodyPr>
          <a:lstStyle/>
          <a:p>
            <a:pPr algn="ctr"/>
            <a:endParaRPr lang="el-GR" sz="4100" b="1" u="sng" dirty="0" smtClean="0"/>
          </a:p>
          <a:p>
            <a:pPr marL="64008" indent="0" algn="ctr">
              <a:buNone/>
            </a:pPr>
            <a:r>
              <a:rPr lang="el-GR" sz="4100" dirty="0"/>
              <a:t>Καρδιοαναπνευστική αναζωογόνηση είναι η αλληλουχία ενεργειών που αποσκοπούν στην επανοφαρά του πάσχοντος στη ζωή και τη βαθμιαία αποκατάσταση των βλαβών. Η βασική ΚΑΡΠΑ είναι η διατήρηση της βατότητας του αεραγωγού και η υποστήριξη της κυκλοφορίας χωρίς εξοπλισμό ή με ελάχιστα απλά μέσα. Σκοπός της βασικής υποστήριξης της ζωής είναι να ελαχιστοποιήσει τον κρίσιμο χρόνο, με διατήρηση ικανοποιητικής αναπνοής και κυκλοφορίας, μέχρι την πλήρη αναζοωογόνηση. </a:t>
            </a:r>
            <a:r>
              <a:rPr lang="el-GR" sz="4100" b="1" dirty="0"/>
              <a:t>Κρίσιμος χρόνος είναι τα 4 λεπτά</a:t>
            </a:r>
            <a:r>
              <a:rPr lang="el-GR" sz="4100" dirty="0"/>
              <a:t> που απαιτούνται από την ανακοπή μέχρι την αρχή της εγκεφαλικής βλάβης, και τα δέκα λεπτά στο σύνολο μέχρι το βέβαιο εγκεφαλικό θάνατο. </a:t>
            </a:r>
          </a:p>
        </p:txBody>
      </p:sp>
    </p:spTree>
    <p:extLst>
      <p:ext uri="{BB962C8B-B14F-4D97-AF65-F5344CB8AC3E}">
        <p14:creationId xmlns:p14="http://schemas.microsoft.com/office/powerpoint/2010/main" val="2436413129"/>
      </p:ext>
    </p:extLst>
  </p:cSld>
  <p:clrMapOvr>
    <a:masterClrMapping/>
  </p:clrMapOvr>
  <mc:AlternateContent xmlns:mc="http://schemas.openxmlformats.org/markup-compatibility/2006" xmlns:p14="http://schemas.microsoft.com/office/powerpoint/2010/main">
    <mc:Choice Requires="p14">
      <p:transition spd="slow" p14:dur="3900">
        <p14:glitter pattern="hexagon"/>
      </p:transition>
    </mc:Choice>
    <mc:Fallback xmlns="">
      <p:transition spd="slow">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l-GR" b="1" u="sng" dirty="0" smtClean="0"/>
              <a:t>ΟΔΗΓΙΕΣ ΚΑΡΠΑ</a:t>
            </a:r>
            <a:endParaRPr lang="el-GR" b="1" u="sng"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259632" y="1700808"/>
            <a:ext cx="5760640" cy="5051638"/>
          </a:xfrm>
        </p:spPr>
      </p:pic>
    </p:spTree>
    <p:extLst>
      <p:ext uri="{BB962C8B-B14F-4D97-AF65-F5344CB8AC3E}">
        <p14:creationId xmlns:p14="http://schemas.microsoft.com/office/powerpoint/2010/main" val="417684392"/>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346976" y="3861048"/>
            <a:ext cx="2575173" cy="2575173"/>
          </a:xfrm>
          <a:prstGeom prst="ellipse">
            <a:avLst/>
          </a:prstGeom>
          <a:ln>
            <a:noFill/>
          </a:ln>
          <a:effectLst>
            <a:softEdge rad="112500"/>
          </a:effectLst>
        </p:spPr>
      </p:pic>
      <p:sp>
        <p:nvSpPr>
          <p:cNvPr id="2" name="Title 1"/>
          <p:cNvSpPr>
            <a:spLocks noGrp="1"/>
          </p:cNvSpPr>
          <p:nvPr>
            <p:ph type="title"/>
          </p:nvPr>
        </p:nvSpPr>
        <p:spPr/>
        <p:txBody>
          <a:bodyPr/>
          <a:lstStyle/>
          <a:p>
            <a:pPr algn="ctr"/>
            <a:r>
              <a:rPr lang="en-US" dirty="0"/>
              <a:t> </a:t>
            </a:r>
            <a:r>
              <a:rPr lang="el-GR" b="1" u="sng" dirty="0"/>
              <a:t>ΔΗΛΗΤΗΡΙΑΣΕΙΣ</a:t>
            </a:r>
            <a:endParaRPr lang="el-GR" u="sng" dirty="0"/>
          </a:p>
        </p:txBody>
      </p:sp>
      <p:sp>
        <p:nvSpPr>
          <p:cNvPr id="3" name="Content Placeholder 2"/>
          <p:cNvSpPr>
            <a:spLocks noGrp="1"/>
          </p:cNvSpPr>
          <p:nvPr>
            <p:ph idx="1"/>
          </p:nvPr>
        </p:nvSpPr>
        <p:spPr>
          <a:xfrm>
            <a:off x="457200" y="1700808"/>
            <a:ext cx="8229600" cy="4754000"/>
          </a:xfrm>
        </p:spPr>
        <p:txBody>
          <a:bodyPr>
            <a:normAutofit fontScale="92500" lnSpcReduction="10000"/>
          </a:bodyPr>
          <a:lstStyle/>
          <a:p>
            <a:pPr marL="438912" lvl="1" indent="0">
              <a:buNone/>
            </a:pPr>
            <a:r>
              <a:rPr lang="el-GR" dirty="0"/>
              <a:t>Δηλητήριο</a:t>
            </a:r>
            <a:r>
              <a:rPr lang="en-US" dirty="0"/>
              <a:t> </a:t>
            </a:r>
            <a:r>
              <a:rPr lang="el-GR" dirty="0"/>
              <a:t>είναι</a:t>
            </a:r>
            <a:r>
              <a:rPr lang="en-US" dirty="0"/>
              <a:t> </a:t>
            </a:r>
            <a:r>
              <a:rPr lang="el-GR" dirty="0"/>
              <a:t>κάθε</a:t>
            </a:r>
            <a:r>
              <a:rPr lang="en-US" dirty="0"/>
              <a:t> </a:t>
            </a:r>
            <a:r>
              <a:rPr lang="el-GR" dirty="0"/>
              <a:t>ουσία</a:t>
            </a:r>
            <a:r>
              <a:rPr lang="en-US" dirty="0"/>
              <a:t> </a:t>
            </a:r>
            <a:r>
              <a:rPr lang="el-GR" dirty="0"/>
              <a:t>που</a:t>
            </a:r>
            <a:r>
              <a:rPr lang="en-US" dirty="0"/>
              <a:t> </a:t>
            </a:r>
            <a:r>
              <a:rPr lang="el-GR" dirty="0"/>
              <a:t>μπορεί</a:t>
            </a:r>
            <a:r>
              <a:rPr lang="en-US" dirty="0"/>
              <a:t> </a:t>
            </a:r>
            <a:r>
              <a:rPr lang="el-GR" dirty="0"/>
              <a:t>να</a:t>
            </a:r>
            <a:r>
              <a:rPr lang="en-US" dirty="0"/>
              <a:t> </a:t>
            </a:r>
            <a:r>
              <a:rPr lang="el-GR" dirty="0"/>
              <a:t>εισέλθει</a:t>
            </a:r>
            <a:r>
              <a:rPr lang="en-US" dirty="0"/>
              <a:t> </a:t>
            </a:r>
            <a:r>
              <a:rPr lang="el-GR" dirty="0"/>
              <a:t>στον</a:t>
            </a:r>
            <a:r>
              <a:rPr lang="en-US" dirty="0"/>
              <a:t> </a:t>
            </a:r>
            <a:r>
              <a:rPr lang="el-GR" dirty="0"/>
              <a:t>οργανισμό</a:t>
            </a:r>
            <a:r>
              <a:rPr lang="en-US" dirty="0"/>
              <a:t> </a:t>
            </a:r>
            <a:r>
              <a:rPr lang="el-GR" dirty="0" smtClean="0"/>
              <a:t>με οποιοδήποτε</a:t>
            </a:r>
            <a:r>
              <a:rPr lang="en-US" dirty="0" smtClean="0"/>
              <a:t> </a:t>
            </a:r>
            <a:r>
              <a:rPr lang="el-GR" dirty="0"/>
              <a:t>τρόπο</a:t>
            </a:r>
            <a:r>
              <a:rPr lang="en-US" dirty="0"/>
              <a:t> </a:t>
            </a:r>
            <a:r>
              <a:rPr lang="el-GR" dirty="0"/>
              <a:t>και</a:t>
            </a:r>
            <a:r>
              <a:rPr lang="en-US" dirty="0"/>
              <a:t> </a:t>
            </a:r>
            <a:r>
              <a:rPr lang="el-GR" dirty="0"/>
              <a:t>σε</a:t>
            </a:r>
            <a:r>
              <a:rPr lang="en-US" dirty="0"/>
              <a:t> </a:t>
            </a:r>
            <a:r>
              <a:rPr lang="el-GR" dirty="0"/>
              <a:t>τέτοια</a:t>
            </a:r>
            <a:r>
              <a:rPr lang="en-US" dirty="0"/>
              <a:t> </a:t>
            </a:r>
            <a:r>
              <a:rPr lang="el-GR" dirty="0"/>
              <a:t>ποσότητα</a:t>
            </a:r>
            <a:r>
              <a:rPr lang="en-US" dirty="0"/>
              <a:t> </a:t>
            </a:r>
            <a:r>
              <a:rPr lang="el-GR" dirty="0"/>
              <a:t>ώστε</a:t>
            </a:r>
            <a:r>
              <a:rPr lang="en-US" dirty="0"/>
              <a:t> </a:t>
            </a:r>
            <a:r>
              <a:rPr lang="el-GR" dirty="0"/>
              <a:t>να</a:t>
            </a:r>
            <a:r>
              <a:rPr lang="en-US" dirty="0"/>
              <a:t> </a:t>
            </a:r>
            <a:r>
              <a:rPr lang="el-GR" dirty="0"/>
              <a:t>προκαλέσει</a:t>
            </a:r>
            <a:r>
              <a:rPr lang="en-US" dirty="0"/>
              <a:t> </a:t>
            </a:r>
            <a:r>
              <a:rPr lang="el-GR" dirty="0"/>
              <a:t>βλάβη</a:t>
            </a:r>
            <a:r>
              <a:rPr lang="en-US" dirty="0"/>
              <a:t> </a:t>
            </a:r>
            <a:r>
              <a:rPr lang="el-GR" dirty="0"/>
              <a:t>της</a:t>
            </a:r>
            <a:r>
              <a:rPr lang="en-US" dirty="0"/>
              <a:t> </a:t>
            </a:r>
            <a:r>
              <a:rPr lang="el-GR" dirty="0"/>
              <a:t>υγείας</a:t>
            </a:r>
            <a:r>
              <a:rPr lang="en-US" dirty="0"/>
              <a:t> </a:t>
            </a:r>
            <a:r>
              <a:rPr lang="el-GR" dirty="0"/>
              <a:t>ή</a:t>
            </a:r>
            <a:r>
              <a:rPr lang="en-US" dirty="0"/>
              <a:t> </a:t>
            </a:r>
            <a:r>
              <a:rPr lang="el-GR" dirty="0"/>
              <a:t>και</a:t>
            </a:r>
            <a:r>
              <a:rPr lang="en-US" dirty="0"/>
              <a:t> </a:t>
            </a:r>
            <a:r>
              <a:rPr lang="el-GR" dirty="0"/>
              <a:t>θάνατο.</a:t>
            </a:r>
            <a:r>
              <a:rPr lang="en-US" dirty="0"/>
              <a:t> </a:t>
            </a:r>
            <a:r>
              <a:rPr lang="el-GR" dirty="0"/>
              <a:t>Η</a:t>
            </a:r>
            <a:r>
              <a:rPr lang="en-US" dirty="0"/>
              <a:t> </a:t>
            </a:r>
            <a:r>
              <a:rPr lang="el-GR" dirty="0"/>
              <a:t>βαρύτητα</a:t>
            </a:r>
            <a:r>
              <a:rPr lang="en-US" dirty="0"/>
              <a:t> </a:t>
            </a:r>
            <a:r>
              <a:rPr lang="el-GR" dirty="0"/>
              <a:t>μιας</a:t>
            </a:r>
            <a:r>
              <a:rPr lang="en-US" dirty="0"/>
              <a:t> </a:t>
            </a:r>
            <a:r>
              <a:rPr lang="el-GR" dirty="0"/>
              <a:t>δηλητηρίασης</a:t>
            </a:r>
            <a:r>
              <a:rPr lang="en-US" dirty="0"/>
              <a:t> </a:t>
            </a:r>
            <a:r>
              <a:rPr lang="el-GR" dirty="0"/>
              <a:t>εξαρτάται</a:t>
            </a:r>
            <a:r>
              <a:rPr lang="en-US" dirty="0"/>
              <a:t> </a:t>
            </a:r>
            <a:r>
              <a:rPr lang="el-GR" dirty="0"/>
              <a:t>από</a:t>
            </a:r>
            <a:r>
              <a:rPr lang="en-US" dirty="0"/>
              <a:t> </a:t>
            </a:r>
            <a:r>
              <a:rPr lang="el-GR" dirty="0"/>
              <a:t>:</a:t>
            </a:r>
          </a:p>
          <a:p>
            <a:pPr marL="64008" indent="0">
              <a:buNone/>
            </a:pPr>
            <a:r>
              <a:rPr lang="el-GR" dirty="0"/>
              <a:t>1.Την</a:t>
            </a:r>
            <a:r>
              <a:rPr lang="en-US" dirty="0"/>
              <a:t> </a:t>
            </a:r>
            <a:r>
              <a:rPr lang="el-GR" dirty="0"/>
              <a:t>ποσότητα</a:t>
            </a:r>
            <a:r>
              <a:rPr lang="en-US" dirty="0"/>
              <a:t> </a:t>
            </a:r>
            <a:r>
              <a:rPr lang="el-GR" dirty="0"/>
              <a:t>του</a:t>
            </a:r>
            <a:r>
              <a:rPr lang="en-US" dirty="0"/>
              <a:t> </a:t>
            </a:r>
            <a:r>
              <a:rPr lang="el-GR" dirty="0"/>
              <a:t>δηλητηρίου</a:t>
            </a:r>
          </a:p>
          <a:p>
            <a:pPr marL="64008" indent="0">
              <a:buNone/>
            </a:pPr>
            <a:r>
              <a:rPr lang="el-GR" dirty="0"/>
              <a:t>2.Το</a:t>
            </a:r>
            <a:r>
              <a:rPr lang="en-US" dirty="0"/>
              <a:t> </a:t>
            </a:r>
            <a:r>
              <a:rPr lang="el-GR" dirty="0"/>
              <a:t>είδος</a:t>
            </a:r>
            <a:r>
              <a:rPr lang="en-US" dirty="0"/>
              <a:t> </a:t>
            </a:r>
            <a:r>
              <a:rPr lang="el-GR" dirty="0"/>
              <a:t>και</a:t>
            </a:r>
            <a:r>
              <a:rPr lang="en-US" dirty="0"/>
              <a:t> </a:t>
            </a:r>
            <a:r>
              <a:rPr lang="el-GR" dirty="0"/>
              <a:t>την</a:t>
            </a:r>
            <a:r>
              <a:rPr lang="en-US" dirty="0"/>
              <a:t> </a:t>
            </a:r>
            <a:r>
              <a:rPr lang="el-GR" dirty="0"/>
              <a:t>τοξικότητα</a:t>
            </a:r>
            <a:r>
              <a:rPr lang="en-US" dirty="0"/>
              <a:t> </a:t>
            </a:r>
            <a:r>
              <a:rPr lang="el-GR" dirty="0"/>
              <a:t>του</a:t>
            </a:r>
            <a:r>
              <a:rPr lang="en-US" dirty="0"/>
              <a:t> </a:t>
            </a:r>
            <a:r>
              <a:rPr lang="el-GR" dirty="0"/>
              <a:t>δηλητηρίου(π.χ.</a:t>
            </a:r>
            <a:r>
              <a:rPr lang="en-US" dirty="0"/>
              <a:t> </a:t>
            </a:r>
            <a:r>
              <a:rPr lang="el-GR" dirty="0"/>
              <a:t>διεγερτικά</a:t>
            </a:r>
            <a:r>
              <a:rPr lang="en-US" dirty="0"/>
              <a:t> </a:t>
            </a:r>
            <a:r>
              <a:rPr lang="el-GR" dirty="0"/>
              <a:t>–</a:t>
            </a:r>
            <a:r>
              <a:rPr lang="en-US" dirty="0"/>
              <a:t> </a:t>
            </a:r>
            <a:r>
              <a:rPr lang="el-GR" dirty="0"/>
              <a:t>κατασταλτικά)</a:t>
            </a:r>
          </a:p>
          <a:p>
            <a:pPr marL="64008" indent="0">
              <a:buNone/>
            </a:pPr>
            <a:r>
              <a:rPr lang="el-GR" dirty="0"/>
              <a:t>3.</a:t>
            </a:r>
            <a:r>
              <a:rPr lang="en-US" dirty="0"/>
              <a:t> </a:t>
            </a:r>
            <a:r>
              <a:rPr lang="el-GR" dirty="0"/>
              <a:t>Το</a:t>
            </a:r>
            <a:r>
              <a:rPr lang="en-US" dirty="0"/>
              <a:t> </a:t>
            </a:r>
            <a:r>
              <a:rPr lang="el-GR" dirty="0"/>
              <a:t>χρόν</a:t>
            </a:r>
            <a:r>
              <a:rPr lang="en-US" dirty="0"/>
              <a:t>o </a:t>
            </a:r>
            <a:r>
              <a:rPr lang="el-GR" dirty="0"/>
              <a:t>παραμονής</a:t>
            </a:r>
            <a:r>
              <a:rPr lang="en-US" dirty="0"/>
              <a:t> </a:t>
            </a:r>
            <a:r>
              <a:rPr lang="el-GR" dirty="0"/>
              <a:t>της</a:t>
            </a:r>
            <a:r>
              <a:rPr lang="en-US" dirty="0"/>
              <a:t> </a:t>
            </a:r>
            <a:r>
              <a:rPr lang="el-GR" dirty="0"/>
              <a:t>ουσίας</a:t>
            </a:r>
            <a:r>
              <a:rPr lang="en-US" dirty="0"/>
              <a:t> </a:t>
            </a:r>
            <a:r>
              <a:rPr lang="el-GR" dirty="0"/>
              <a:t>στον</a:t>
            </a:r>
            <a:r>
              <a:rPr lang="en-US" dirty="0"/>
              <a:t> </a:t>
            </a:r>
            <a:r>
              <a:rPr lang="el-GR" dirty="0"/>
              <a:t>οργανισμό</a:t>
            </a:r>
          </a:p>
          <a:p>
            <a:pPr marL="64008" indent="0">
              <a:buNone/>
            </a:pPr>
            <a:r>
              <a:rPr lang="el-GR" dirty="0"/>
              <a:t>4.</a:t>
            </a:r>
            <a:r>
              <a:rPr lang="en-US" dirty="0"/>
              <a:t> </a:t>
            </a:r>
            <a:r>
              <a:rPr lang="el-GR" dirty="0"/>
              <a:t>Το</a:t>
            </a:r>
            <a:r>
              <a:rPr lang="en-US" dirty="0"/>
              <a:t> </a:t>
            </a:r>
            <a:r>
              <a:rPr lang="el-GR" dirty="0"/>
              <a:t>άδειο</a:t>
            </a:r>
            <a:r>
              <a:rPr lang="en-US" dirty="0"/>
              <a:t> </a:t>
            </a:r>
            <a:r>
              <a:rPr lang="el-GR" dirty="0"/>
              <a:t>ή</a:t>
            </a:r>
            <a:r>
              <a:rPr lang="en-US" dirty="0"/>
              <a:t> </a:t>
            </a:r>
            <a:r>
              <a:rPr lang="el-GR" dirty="0"/>
              <a:t>γεμάτο</a:t>
            </a:r>
            <a:r>
              <a:rPr lang="en-US" dirty="0"/>
              <a:t> </a:t>
            </a:r>
            <a:r>
              <a:rPr lang="el-GR" dirty="0"/>
              <a:t>στομάχι</a:t>
            </a:r>
            <a:r>
              <a:rPr lang="en-US" dirty="0"/>
              <a:t> </a:t>
            </a:r>
          </a:p>
          <a:p>
            <a:pPr marL="64008" indent="0">
              <a:buNone/>
            </a:pPr>
            <a:r>
              <a:rPr lang="el-GR" dirty="0"/>
              <a:t>5.</a:t>
            </a:r>
            <a:r>
              <a:rPr lang="en-US" dirty="0"/>
              <a:t> </a:t>
            </a:r>
            <a:r>
              <a:rPr lang="el-GR" dirty="0"/>
              <a:t>Τον</a:t>
            </a:r>
            <a:r>
              <a:rPr lang="en-US" dirty="0"/>
              <a:t> </a:t>
            </a:r>
            <a:r>
              <a:rPr lang="el-GR" dirty="0"/>
              <a:t>εθισμό</a:t>
            </a:r>
            <a:r>
              <a:rPr lang="en-US" dirty="0"/>
              <a:t> </a:t>
            </a:r>
            <a:r>
              <a:rPr lang="el-GR" dirty="0"/>
              <a:t>στην</a:t>
            </a:r>
            <a:r>
              <a:rPr lang="en-US" dirty="0"/>
              <a:t> </a:t>
            </a:r>
            <a:r>
              <a:rPr lang="el-GR" dirty="0"/>
              <a:t>τοξική</a:t>
            </a:r>
            <a:r>
              <a:rPr lang="en-US" dirty="0"/>
              <a:t> </a:t>
            </a:r>
            <a:r>
              <a:rPr lang="el-GR" dirty="0"/>
              <a:t>ουσία</a:t>
            </a:r>
            <a:r>
              <a:rPr lang="en-US" dirty="0"/>
              <a:t> </a:t>
            </a:r>
          </a:p>
        </p:txBody>
      </p:sp>
    </p:spTree>
    <p:extLst>
      <p:ext uri="{BB962C8B-B14F-4D97-AF65-F5344CB8AC3E}">
        <p14:creationId xmlns:p14="http://schemas.microsoft.com/office/powerpoint/2010/main" val="1551289221"/>
      </p:ext>
    </p:extLst>
  </p:cSld>
  <p:clrMapOvr>
    <a:masterClrMapping/>
  </p:clrMapOvr>
  <mc:AlternateContent xmlns:mc="http://schemas.openxmlformats.org/markup-compatibility/2006" xmlns:p14="http://schemas.microsoft.com/office/powerpoint/2010/main">
    <mc:Choice Requires="p14">
      <p:transition spd="slow" p14:dur="3000">
        <p14:shred/>
      </p:transition>
    </mc:Choice>
    <mc:Fallback xmlns="">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l-GR" sz="6000" u="sng" dirty="0" smtClean="0"/>
              <a:t>Θέματα</a:t>
            </a:r>
            <a:r>
              <a:rPr lang="en-US" dirty="0" smtClean="0"/>
              <a:t>:</a:t>
            </a:r>
            <a:endParaRPr lang="el-GR" dirty="0"/>
          </a:p>
        </p:txBody>
      </p:sp>
      <p:sp>
        <p:nvSpPr>
          <p:cNvPr id="9" name="Text Placeholder 8"/>
          <p:cNvSpPr>
            <a:spLocks noGrp="1"/>
          </p:cNvSpPr>
          <p:nvPr>
            <p:ph type="body" idx="1"/>
          </p:nvPr>
        </p:nvSpPr>
        <p:spPr>
          <a:xfrm>
            <a:off x="755576" y="1988840"/>
            <a:ext cx="4983088" cy="2286000"/>
          </a:xfrm>
        </p:spPr>
        <p:txBody>
          <a:bodyPr/>
          <a:lstStyle/>
          <a:p>
            <a:r>
              <a:rPr lang="el-GR" dirty="0" smtClean="0"/>
              <a:t>-</a:t>
            </a:r>
            <a:r>
              <a:rPr lang="el-GR" sz="3600" dirty="0" smtClean="0"/>
              <a:t>Επιληψία</a:t>
            </a:r>
            <a:r>
              <a:rPr lang="el-GR" dirty="0" smtClean="0"/>
              <a:t/>
            </a:r>
            <a:br>
              <a:rPr lang="el-GR" dirty="0" smtClean="0"/>
            </a:br>
            <a:r>
              <a:rPr lang="el-GR" dirty="0" smtClean="0"/>
              <a:t>-</a:t>
            </a:r>
            <a:r>
              <a:rPr lang="el-GR" sz="3600" dirty="0" smtClean="0"/>
              <a:t>Καρδιακά</a:t>
            </a:r>
            <a:r>
              <a:rPr lang="el-GR" dirty="0" smtClean="0"/>
              <a:t>  </a:t>
            </a:r>
            <a:r>
              <a:rPr lang="el-GR" sz="3600" dirty="0" smtClean="0"/>
              <a:t>νοσήματα</a:t>
            </a:r>
            <a:r>
              <a:rPr lang="el-GR" dirty="0" smtClean="0"/>
              <a:t/>
            </a:r>
            <a:br>
              <a:rPr lang="el-GR" dirty="0" smtClean="0"/>
            </a:br>
            <a:r>
              <a:rPr lang="el-GR" dirty="0" smtClean="0"/>
              <a:t>-</a:t>
            </a:r>
            <a:r>
              <a:rPr lang="el-GR" sz="3600" dirty="0" smtClean="0"/>
              <a:t>Δηλητηριάσεις</a:t>
            </a:r>
            <a:endParaRPr lang="el-GR" sz="3600" dirty="0"/>
          </a:p>
        </p:txBody>
      </p:sp>
      <p:pic>
        <p:nvPicPr>
          <p:cNvPr id="10" name="Picture 9"/>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346976" y="3861048"/>
            <a:ext cx="2575173" cy="2575173"/>
          </a:xfrm>
          <a:prstGeom prst="ellipse">
            <a:avLst/>
          </a:prstGeom>
          <a:ln>
            <a:noFill/>
          </a:ln>
          <a:effectLst>
            <a:softEdge rad="112500"/>
          </a:effectLst>
        </p:spPr>
      </p:pic>
    </p:spTree>
    <p:extLst>
      <p:ext uri="{BB962C8B-B14F-4D97-AF65-F5344CB8AC3E}">
        <p14:creationId xmlns:p14="http://schemas.microsoft.com/office/powerpoint/2010/main" val="4020800567"/>
      </p:ext>
    </p:extLst>
  </p:cSld>
  <p:clrMapOvr>
    <a:masterClrMapping/>
  </p:clrMapOvr>
  <p:transition spd="slow">
    <p:push dir="u"/>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346976" y="3861048"/>
            <a:ext cx="2575173" cy="2575173"/>
          </a:xfrm>
          <a:prstGeom prst="ellipse">
            <a:avLst/>
          </a:prstGeom>
          <a:ln>
            <a:noFill/>
          </a:ln>
          <a:effectLst>
            <a:softEdge rad="112500"/>
          </a:effectLst>
        </p:spPr>
      </p:pic>
      <p:sp>
        <p:nvSpPr>
          <p:cNvPr id="2" name="Title 1"/>
          <p:cNvSpPr>
            <a:spLocks noGrp="1"/>
          </p:cNvSpPr>
          <p:nvPr>
            <p:ph type="title"/>
          </p:nvPr>
        </p:nvSpPr>
        <p:spPr/>
        <p:txBody>
          <a:bodyPr>
            <a:normAutofit fontScale="90000"/>
          </a:bodyPr>
          <a:lstStyle/>
          <a:p>
            <a:pPr algn="ctr"/>
            <a:r>
              <a:rPr lang="el-GR" dirty="0"/>
              <a:t>Α.ΔΗΛΗΤΗΡΙΑΣΗ</a:t>
            </a:r>
            <a:r>
              <a:rPr lang="en-US" dirty="0"/>
              <a:t> </a:t>
            </a:r>
            <a:r>
              <a:rPr lang="el-GR" dirty="0"/>
              <a:t>ΑΠΟ</a:t>
            </a:r>
            <a:r>
              <a:rPr lang="en-US" dirty="0"/>
              <a:t> </a:t>
            </a:r>
            <a:r>
              <a:rPr lang="el-GR" dirty="0"/>
              <a:t>ΤΟ</a:t>
            </a:r>
            <a:r>
              <a:rPr lang="en-US" dirty="0"/>
              <a:t> </a:t>
            </a:r>
            <a:r>
              <a:rPr lang="el-GR" dirty="0"/>
              <a:t>ΠΕΠΤΙΚΟ</a:t>
            </a:r>
            <a:br>
              <a:rPr lang="el-GR" dirty="0"/>
            </a:br>
            <a:r>
              <a:rPr lang="el-GR" dirty="0"/>
              <a:t>α.</a:t>
            </a:r>
            <a:r>
              <a:rPr lang="en-US" dirty="0"/>
              <a:t> </a:t>
            </a:r>
            <a:r>
              <a:rPr lang="el-GR" dirty="0"/>
              <a:t>Απορροφώμενα</a:t>
            </a:r>
            <a:r>
              <a:rPr lang="en-US" dirty="0"/>
              <a:t> </a:t>
            </a:r>
            <a:r>
              <a:rPr lang="el-GR" dirty="0"/>
              <a:t>Δηλητήρια</a:t>
            </a:r>
          </a:p>
        </p:txBody>
      </p:sp>
      <p:sp>
        <p:nvSpPr>
          <p:cNvPr id="3" name="Content Placeholder 2"/>
          <p:cNvSpPr>
            <a:spLocks noGrp="1"/>
          </p:cNvSpPr>
          <p:nvPr>
            <p:ph idx="1"/>
          </p:nvPr>
        </p:nvSpPr>
        <p:spPr/>
        <p:txBody>
          <a:bodyPr>
            <a:normAutofit lnSpcReduction="10000"/>
          </a:bodyPr>
          <a:lstStyle/>
          <a:p>
            <a:pPr marL="64008" indent="0" algn="ctr">
              <a:buNone/>
            </a:pPr>
            <a:r>
              <a:rPr lang="el-GR" b="1" u="sng" dirty="0"/>
              <a:t>Πρώτες</a:t>
            </a:r>
            <a:r>
              <a:rPr lang="en-US" b="1" u="sng" dirty="0"/>
              <a:t> </a:t>
            </a:r>
            <a:r>
              <a:rPr lang="el-GR" b="1" u="sng" dirty="0"/>
              <a:t>Βοήθειες</a:t>
            </a:r>
            <a:r>
              <a:rPr lang="en-US" b="1" u="sng" dirty="0"/>
              <a:t> </a:t>
            </a:r>
            <a:endParaRPr lang="el-GR" b="1" u="sng" dirty="0"/>
          </a:p>
          <a:p>
            <a:pPr marL="64008" indent="0">
              <a:buNone/>
            </a:pPr>
            <a:r>
              <a:rPr lang="el-GR" dirty="0"/>
              <a:t>1.Διατηρήστε</a:t>
            </a:r>
            <a:r>
              <a:rPr lang="en-US" dirty="0"/>
              <a:t> </a:t>
            </a:r>
            <a:r>
              <a:rPr lang="el-GR" dirty="0"/>
              <a:t>την</a:t>
            </a:r>
            <a:r>
              <a:rPr lang="en-US" dirty="0"/>
              <a:t> </a:t>
            </a:r>
            <a:r>
              <a:rPr lang="el-GR" dirty="0"/>
              <a:t>ψυχραιμία</a:t>
            </a:r>
            <a:r>
              <a:rPr lang="en-US" dirty="0"/>
              <a:t> </a:t>
            </a:r>
            <a:r>
              <a:rPr lang="el-GR" dirty="0"/>
              <a:t>σας</a:t>
            </a:r>
            <a:r>
              <a:rPr lang="en-US" dirty="0"/>
              <a:t> </a:t>
            </a:r>
            <a:r>
              <a:rPr lang="el-GR" dirty="0"/>
              <a:t>και</a:t>
            </a:r>
            <a:r>
              <a:rPr lang="en-US" dirty="0"/>
              <a:t> </a:t>
            </a:r>
            <a:r>
              <a:rPr lang="el-GR" dirty="0"/>
              <a:t>πάρτε</a:t>
            </a:r>
            <a:r>
              <a:rPr lang="en-US" dirty="0"/>
              <a:t> </a:t>
            </a:r>
            <a:r>
              <a:rPr lang="el-GR" dirty="0"/>
              <a:t>πληροφορίες</a:t>
            </a:r>
            <a:r>
              <a:rPr lang="en-US" dirty="0"/>
              <a:t> </a:t>
            </a:r>
            <a:r>
              <a:rPr lang="el-GR" dirty="0"/>
              <a:t>από</a:t>
            </a:r>
            <a:r>
              <a:rPr lang="en-US" dirty="0"/>
              <a:t> </a:t>
            </a:r>
            <a:r>
              <a:rPr lang="el-GR" dirty="0"/>
              <a:t>τον</a:t>
            </a:r>
            <a:r>
              <a:rPr lang="en-US" dirty="0"/>
              <a:t> </a:t>
            </a:r>
            <a:r>
              <a:rPr lang="el-GR" dirty="0"/>
              <a:t>ίδιο</a:t>
            </a:r>
            <a:r>
              <a:rPr lang="en-US" dirty="0"/>
              <a:t> </a:t>
            </a:r>
            <a:r>
              <a:rPr lang="el-GR" dirty="0"/>
              <a:t>τον</a:t>
            </a:r>
            <a:r>
              <a:rPr lang="en-US" dirty="0"/>
              <a:t> </a:t>
            </a:r>
            <a:r>
              <a:rPr lang="el-GR" dirty="0"/>
              <a:t>πασχόντα</a:t>
            </a:r>
            <a:r>
              <a:rPr lang="en-US" dirty="0"/>
              <a:t> </a:t>
            </a:r>
            <a:r>
              <a:rPr lang="el-GR" dirty="0"/>
              <a:t>ή</a:t>
            </a:r>
            <a:r>
              <a:rPr lang="en-US" dirty="0"/>
              <a:t> </a:t>
            </a:r>
            <a:r>
              <a:rPr lang="el-GR" dirty="0"/>
              <a:t>τους</a:t>
            </a:r>
            <a:r>
              <a:rPr lang="en-US" dirty="0"/>
              <a:t> </a:t>
            </a:r>
            <a:r>
              <a:rPr lang="el-GR" dirty="0"/>
              <a:t>παραβρισκομένους,για</a:t>
            </a:r>
            <a:r>
              <a:rPr lang="en-US" dirty="0"/>
              <a:t> </a:t>
            </a:r>
            <a:r>
              <a:rPr lang="el-GR" dirty="0"/>
              <a:t>το</a:t>
            </a:r>
            <a:r>
              <a:rPr lang="en-US" dirty="0"/>
              <a:t> </a:t>
            </a:r>
            <a:r>
              <a:rPr lang="el-GR" dirty="0"/>
              <a:t>είδος</a:t>
            </a:r>
            <a:r>
              <a:rPr lang="en-US" dirty="0"/>
              <a:t> </a:t>
            </a:r>
            <a:r>
              <a:rPr lang="el-GR" dirty="0"/>
              <a:t>του</a:t>
            </a:r>
            <a:r>
              <a:rPr lang="en-US" dirty="0"/>
              <a:t> </a:t>
            </a:r>
            <a:r>
              <a:rPr lang="el-GR" dirty="0"/>
              <a:t>δηλητηρίου</a:t>
            </a:r>
            <a:r>
              <a:rPr lang="en-US" dirty="0"/>
              <a:t> </a:t>
            </a:r>
            <a:r>
              <a:rPr lang="el-GR" dirty="0"/>
              <a:t>,</a:t>
            </a:r>
            <a:r>
              <a:rPr lang="en-US" dirty="0"/>
              <a:t> </a:t>
            </a:r>
            <a:r>
              <a:rPr lang="el-GR" dirty="0"/>
              <a:t>την</a:t>
            </a:r>
            <a:r>
              <a:rPr lang="en-US" dirty="0"/>
              <a:t> </a:t>
            </a:r>
            <a:r>
              <a:rPr lang="el-GR" dirty="0"/>
              <a:t>ποσότητα</a:t>
            </a:r>
            <a:r>
              <a:rPr lang="en-US" dirty="0"/>
              <a:t> </a:t>
            </a:r>
            <a:r>
              <a:rPr lang="el-GR" dirty="0"/>
              <a:t>,</a:t>
            </a:r>
            <a:r>
              <a:rPr lang="en-US" dirty="0"/>
              <a:t> </a:t>
            </a:r>
            <a:r>
              <a:rPr lang="el-GR" dirty="0"/>
              <a:t>το</a:t>
            </a:r>
            <a:r>
              <a:rPr lang="en-US" dirty="0"/>
              <a:t> </a:t>
            </a:r>
            <a:r>
              <a:rPr lang="el-GR" dirty="0"/>
              <a:t>χρόνο</a:t>
            </a:r>
            <a:r>
              <a:rPr lang="en-US" dirty="0"/>
              <a:t> </a:t>
            </a:r>
            <a:r>
              <a:rPr lang="el-GR" dirty="0"/>
              <a:t>που</a:t>
            </a:r>
            <a:r>
              <a:rPr lang="en-US" dirty="0"/>
              <a:t> </a:t>
            </a:r>
            <a:r>
              <a:rPr lang="el-GR" dirty="0"/>
              <a:t>πέρασε</a:t>
            </a:r>
            <a:r>
              <a:rPr lang="en-US" dirty="0"/>
              <a:t> </a:t>
            </a:r>
            <a:r>
              <a:rPr lang="el-GR" dirty="0"/>
              <a:t>από</a:t>
            </a:r>
            <a:r>
              <a:rPr lang="en-US" dirty="0"/>
              <a:t> </a:t>
            </a:r>
            <a:r>
              <a:rPr lang="el-GR" dirty="0"/>
              <a:t>τη</a:t>
            </a:r>
            <a:r>
              <a:rPr lang="en-US" dirty="0"/>
              <a:t> </a:t>
            </a:r>
            <a:r>
              <a:rPr lang="el-GR" dirty="0"/>
              <a:t>στιγμή</a:t>
            </a:r>
            <a:r>
              <a:rPr lang="en-US" dirty="0"/>
              <a:t> </a:t>
            </a:r>
            <a:r>
              <a:rPr lang="el-GR" dirty="0"/>
              <a:t>της</a:t>
            </a:r>
            <a:r>
              <a:rPr lang="en-US" dirty="0"/>
              <a:t> </a:t>
            </a:r>
            <a:r>
              <a:rPr lang="el-GR" dirty="0"/>
              <a:t>λήψης</a:t>
            </a:r>
            <a:r>
              <a:rPr lang="en-US" dirty="0"/>
              <a:t> </a:t>
            </a:r>
            <a:r>
              <a:rPr lang="el-GR" dirty="0"/>
              <a:t>του</a:t>
            </a:r>
            <a:r>
              <a:rPr lang="en-US" dirty="0"/>
              <a:t> </a:t>
            </a:r>
            <a:r>
              <a:rPr lang="el-GR" dirty="0"/>
              <a:t>.</a:t>
            </a:r>
          </a:p>
          <a:p>
            <a:pPr marL="64008" indent="0">
              <a:buNone/>
            </a:pPr>
            <a:r>
              <a:rPr lang="el-GR" dirty="0"/>
              <a:t>2.Καλέστε</a:t>
            </a:r>
            <a:r>
              <a:rPr lang="en-US" dirty="0"/>
              <a:t> </a:t>
            </a:r>
            <a:r>
              <a:rPr lang="el-GR" dirty="0"/>
              <a:t>το</a:t>
            </a:r>
            <a:r>
              <a:rPr lang="en-US" dirty="0"/>
              <a:t> </a:t>
            </a:r>
            <a:r>
              <a:rPr lang="el-GR" dirty="0"/>
              <a:t>Κέντρο</a:t>
            </a:r>
            <a:r>
              <a:rPr lang="en-US" dirty="0"/>
              <a:t> </a:t>
            </a:r>
            <a:r>
              <a:rPr lang="el-GR" dirty="0"/>
              <a:t>Δηλητηριάσεων</a:t>
            </a:r>
            <a:r>
              <a:rPr lang="en-US" dirty="0"/>
              <a:t> </a:t>
            </a:r>
            <a:r>
              <a:rPr lang="el-GR" dirty="0"/>
              <a:t>010-7793777.</a:t>
            </a:r>
          </a:p>
          <a:p>
            <a:pPr marL="64008" indent="0">
              <a:buNone/>
            </a:pPr>
            <a:r>
              <a:rPr lang="el-GR" dirty="0"/>
              <a:t>3.Ενεργήστε</a:t>
            </a:r>
            <a:r>
              <a:rPr lang="en-US" dirty="0"/>
              <a:t> </a:t>
            </a:r>
            <a:r>
              <a:rPr lang="el-GR" dirty="0"/>
              <a:t>σύμφωνα</a:t>
            </a:r>
            <a:r>
              <a:rPr lang="en-US" dirty="0"/>
              <a:t> </a:t>
            </a:r>
            <a:r>
              <a:rPr lang="el-GR" dirty="0"/>
              <a:t>με</a:t>
            </a:r>
            <a:r>
              <a:rPr lang="en-US" dirty="0"/>
              <a:t> </a:t>
            </a:r>
            <a:r>
              <a:rPr lang="el-GR" dirty="0"/>
              <a:t>τις</a:t>
            </a:r>
            <a:r>
              <a:rPr lang="en-US" dirty="0"/>
              <a:t> </a:t>
            </a:r>
            <a:r>
              <a:rPr lang="el-GR" dirty="0" smtClean="0"/>
              <a:t>οδηγίες του</a:t>
            </a:r>
            <a:r>
              <a:rPr lang="en-US" dirty="0" smtClean="0"/>
              <a:t> </a:t>
            </a:r>
            <a:r>
              <a:rPr lang="el-GR" dirty="0"/>
              <a:t>Κέντρου</a:t>
            </a:r>
            <a:r>
              <a:rPr lang="en-US" dirty="0"/>
              <a:t> </a:t>
            </a:r>
            <a:endParaRPr lang="el-GR" dirty="0"/>
          </a:p>
          <a:p>
            <a:endParaRPr lang="el-GR" dirty="0"/>
          </a:p>
        </p:txBody>
      </p:sp>
    </p:spTree>
    <p:extLst>
      <p:ext uri="{BB962C8B-B14F-4D97-AF65-F5344CB8AC3E}">
        <p14:creationId xmlns:p14="http://schemas.microsoft.com/office/powerpoint/2010/main" val="4108950128"/>
      </p:ext>
    </p:extLst>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spd="slow">
        <p:fad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346976" y="3861048"/>
            <a:ext cx="2575173" cy="2575173"/>
          </a:xfrm>
          <a:prstGeom prst="ellipse">
            <a:avLst/>
          </a:prstGeom>
          <a:ln>
            <a:noFill/>
          </a:ln>
          <a:effectLst>
            <a:softEdge rad="112500"/>
          </a:effectLst>
        </p:spPr>
      </p:pic>
      <p:sp>
        <p:nvSpPr>
          <p:cNvPr id="2" name="Title 1"/>
          <p:cNvSpPr>
            <a:spLocks noGrp="1"/>
          </p:cNvSpPr>
          <p:nvPr>
            <p:ph type="title"/>
          </p:nvPr>
        </p:nvSpPr>
        <p:spPr/>
        <p:txBody>
          <a:bodyPr/>
          <a:lstStyle/>
          <a:p>
            <a:pPr algn="ctr"/>
            <a:r>
              <a:rPr lang="el-GR" dirty="0"/>
              <a:t>β.Καυστικά Δηλητήρια</a:t>
            </a:r>
            <a:br>
              <a:rPr lang="el-GR" dirty="0"/>
            </a:br>
            <a:endParaRPr lang="el-GR" dirty="0"/>
          </a:p>
        </p:txBody>
      </p:sp>
      <p:sp>
        <p:nvSpPr>
          <p:cNvPr id="3" name="Content Placeholder 2"/>
          <p:cNvSpPr>
            <a:spLocks noGrp="1"/>
          </p:cNvSpPr>
          <p:nvPr>
            <p:ph idx="1"/>
          </p:nvPr>
        </p:nvSpPr>
        <p:spPr/>
        <p:txBody>
          <a:bodyPr/>
          <a:lstStyle/>
          <a:p>
            <a:pPr marL="64008" indent="0" algn="ctr">
              <a:buNone/>
            </a:pPr>
            <a:r>
              <a:rPr lang="el-GR" b="1" u="sng" dirty="0" smtClean="0"/>
              <a:t> Πρώτες Βοήθειες</a:t>
            </a:r>
            <a:endParaRPr lang="el-GR" b="1" u="sng" dirty="0"/>
          </a:p>
          <a:p>
            <a:pPr marL="64008" indent="0">
              <a:buNone/>
            </a:pPr>
            <a:r>
              <a:rPr lang="el-GR" dirty="0"/>
              <a:t>1.Καλέστε το Κέντρο Δηλητηριάσεων 010-7793777</a:t>
            </a:r>
          </a:p>
          <a:p>
            <a:pPr marL="64008" indent="0">
              <a:buNone/>
            </a:pPr>
            <a:r>
              <a:rPr lang="el-GR" dirty="0"/>
              <a:t>2. Απαγορεύεται αυστηρά η πρόκληση εμέτου</a:t>
            </a:r>
          </a:p>
          <a:p>
            <a:pPr marL="64008" indent="0">
              <a:buNone/>
            </a:pPr>
            <a:r>
              <a:rPr lang="el-GR" dirty="0"/>
              <a:t>3. Αραιώστε την καυστική ουσία δίνοντας κρύο νερό ή γάλα γουλιά-γουλιά.</a:t>
            </a:r>
          </a:p>
          <a:p>
            <a:pPr marL="64008" indent="0">
              <a:buNone/>
            </a:pPr>
            <a:r>
              <a:rPr lang="el-GR" dirty="0"/>
              <a:t>4.Φροντίστε για τη γρήγορη μεταφορά στο Νοσοκομείο</a:t>
            </a:r>
          </a:p>
        </p:txBody>
      </p:sp>
    </p:spTree>
    <p:extLst>
      <p:ext uri="{BB962C8B-B14F-4D97-AF65-F5344CB8AC3E}">
        <p14:creationId xmlns:p14="http://schemas.microsoft.com/office/powerpoint/2010/main" val="3226637427"/>
      </p:ext>
    </p:extLst>
  </p:cSld>
  <p:clrMapOvr>
    <a:masterClrMapping/>
  </p:clrMapOvr>
  <mc:AlternateContent xmlns:mc="http://schemas.openxmlformats.org/markup-compatibility/2006" xmlns:p14="http://schemas.microsoft.com/office/powerpoint/2010/main">
    <mc:Choice Requires="p14">
      <p:transition spd="slow" p14:dur="1200">
        <p14:flip dir="r"/>
      </p:transition>
    </mc:Choice>
    <mc:Fallback xmlns="">
      <p:transition spd="slow">
        <p:fade/>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l-GR" u="sng" dirty="0"/>
              <a:t>Η πρόκληση εμέτου </a:t>
            </a:r>
            <a:r>
              <a:rPr lang="el-GR" u="sng" dirty="0" smtClean="0"/>
              <a:t>απαγορεύεται</a:t>
            </a:r>
            <a:r>
              <a:rPr lang="en-US" u="sng" dirty="0" smtClean="0"/>
              <a:t>:</a:t>
            </a:r>
            <a:endParaRPr lang="el-GR" u="sng" dirty="0"/>
          </a:p>
        </p:txBody>
      </p:sp>
      <p:sp>
        <p:nvSpPr>
          <p:cNvPr id="3" name="Content Placeholder 2"/>
          <p:cNvSpPr>
            <a:spLocks noGrp="1"/>
          </p:cNvSpPr>
          <p:nvPr>
            <p:ph idx="1"/>
          </p:nvPr>
        </p:nvSpPr>
        <p:spPr/>
        <p:txBody>
          <a:bodyPr/>
          <a:lstStyle/>
          <a:p>
            <a:pPr marL="64008" indent="0">
              <a:buNone/>
            </a:pPr>
            <a:r>
              <a:rPr lang="el-GR" dirty="0"/>
              <a:t>1.Σε ασθενείς που βρίσκονται σε κώμα</a:t>
            </a:r>
          </a:p>
          <a:p>
            <a:pPr marL="64008" indent="0">
              <a:buNone/>
            </a:pPr>
            <a:r>
              <a:rPr lang="el-GR" dirty="0"/>
              <a:t>2. Σε ασθενείς που εμφανίζουν σπασμούς</a:t>
            </a:r>
          </a:p>
          <a:p>
            <a:pPr marL="64008" indent="0">
              <a:buNone/>
            </a:pPr>
            <a:r>
              <a:rPr lang="el-GR" dirty="0"/>
              <a:t>3. Σε εγκυμονούσες</a:t>
            </a:r>
          </a:p>
          <a:p>
            <a:pPr marL="64008" indent="0">
              <a:buNone/>
            </a:pPr>
            <a:r>
              <a:rPr lang="el-GR" dirty="0" smtClean="0"/>
              <a:t>4.Σε λήψη διαβρωτικών ουσιών</a:t>
            </a:r>
            <a:endParaRPr lang="el-GR" dirty="0" smtClean="0"/>
          </a:p>
          <a:p>
            <a:pPr marL="64008" indent="0">
              <a:buNone/>
            </a:pPr>
            <a:r>
              <a:rPr lang="el-GR" dirty="0" smtClean="0"/>
              <a:t>(π.χ.καυστικά</a:t>
            </a:r>
            <a:r>
              <a:rPr lang="el-GR" dirty="0"/>
              <a:t>)</a:t>
            </a:r>
          </a:p>
          <a:p>
            <a:endParaRPr lang="el-GR"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346976" y="3861048"/>
            <a:ext cx="2575173" cy="2575173"/>
          </a:xfrm>
          <a:prstGeom prst="ellipse">
            <a:avLst/>
          </a:prstGeom>
          <a:ln>
            <a:noFill/>
          </a:ln>
          <a:effectLst>
            <a:softEdge rad="112500"/>
          </a:effectLst>
        </p:spPr>
      </p:pic>
    </p:spTree>
    <p:extLst>
      <p:ext uri="{BB962C8B-B14F-4D97-AF65-F5344CB8AC3E}">
        <p14:creationId xmlns:p14="http://schemas.microsoft.com/office/powerpoint/2010/main" val="2975673203"/>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l-GR" dirty="0" smtClean="0"/>
              <a:t>Β.ΔΗΛΗΤΗΡΙΑΣΗ </a:t>
            </a:r>
            <a:r>
              <a:rPr lang="el-GR" dirty="0"/>
              <a:t>ΑΠΟ </a:t>
            </a:r>
            <a:r>
              <a:rPr lang="el-GR" dirty="0" smtClean="0"/>
              <a:t>ΤΟ ΑΝΑΠΝΕΥΣΤΙΚΟ</a:t>
            </a:r>
            <a:endParaRPr lang="el-GR" dirty="0"/>
          </a:p>
        </p:txBody>
      </p:sp>
      <p:sp>
        <p:nvSpPr>
          <p:cNvPr id="3" name="Content Placeholder 2"/>
          <p:cNvSpPr>
            <a:spLocks noGrp="1"/>
          </p:cNvSpPr>
          <p:nvPr>
            <p:ph idx="1"/>
          </p:nvPr>
        </p:nvSpPr>
        <p:spPr/>
        <p:txBody>
          <a:bodyPr/>
          <a:lstStyle/>
          <a:p>
            <a:pPr marL="438912" lvl="1" indent="0" algn="ctr">
              <a:buNone/>
            </a:pPr>
            <a:r>
              <a:rPr lang="el-GR" sz="3600" dirty="0" smtClean="0"/>
              <a:t>Ιδιαίτερα </a:t>
            </a:r>
            <a:r>
              <a:rPr lang="el-GR" sz="3600" dirty="0"/>
              <a:t>επικίνδυνη και πιο συχνή είναι η δηλητηρίαση με μονοξείδιο του άνθρακα (CO) που παράγεται από την ατελή καύση του άνθρακα</a:t>
            </a:r>
            <a:r>
              <a:rPr lang="el-GR" dirty="0"/>
              <a:t>.</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346976" y="3861048"/>
            <a:ext cx="2575173" cy="2575173"/>
          </a:xfrm>
          <a:prstGeom prst="ellipse">
            <a:avLst/>
          </a:prstGeom>
          <a:ln>
            <a:noFill/>
          </a:ln>
          <a:effectLst>
            <a:softEdge rad="112500"/>
          </a:effectLst>
        </p:spPr>
      </p:pic>
    </p:spTree>
    <p:extLst>
      <p:ext uri="{BB962C8B-B14F-4D97-AF65-F5344CB8AC3E}">
        <p14:creationId xmlns:p14="http://schemas.microsoft.com/office/powerpoint/2010/main" val="4142182181"/>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346976" y="3861048"/>
            <a:ext cx="2575173" cy="2575173"/>
          </a:xfrm>
          <a:prstGeom prst="ellipse">
            <a:avLst/>
          </a:prstGeom>
          <a:ln>
            <a:noFill/>
          </a:ln>
          <a:effectLst>
            <a:softEdge rad="112500"/>
          </a:effectLst>
        </p:spPr>
      </p:pic>
      <p:sp>
        <p:nvSpPr>
          <p:cNvPr id="2" name="Title 1"/>
          <p:cNvSpPr>
            <a:spLocks noGrp="1"/>
          </p:cNvSpPr>
          <p:nvPr>
            <p:ph type="title"/>
          </p:nvPr>
        </p:nvSpPr>
        <p:spPr/>
        <p:txBody>
          <a:bodyPr/>
          <a:lstStyle/>
          <a:p>
            <a:pPr algn="ctr"/>
            <a:r>
              <a:rPr lang="el-GR" u="sng" dirty="0"/>
              <a:t>Πρώτες </a:t>
            </a:r>
            <a:r>
              <a:rPr lang="el-GR" u="sng" dirty="0" smtClean="0"/>
              <a:t>Βοήθειες</a:t>
            </a:r>
            <a:endParaRPr lang="el-GR" u="sng" dirty="0"/>
          </a:p>
        </p:txBody>
      </p:sp>
      <p:sp>
        <p:nvSpPr>
          <p:cNvPr id="3" name="Content Placeholder 2"/>
          <p:cNvSpPr>
            <a:spLocks noGrp="1"/>
          </p:cNvSpPr>
          <p:nvPr>
            <p:ph idx="1"/>
          </p:nvPr>
        </p:nvSpPr>
        <p:spPr/>
        <p:txBody>
          <a:bodyPr>
            <a:normAutofit/>
          </a:bodyPr>
          <a:lstStyle/>
          <a:p>
            <a:pPr marL="64008" indent="0">
              <a:buNone/>
            </a:pPr>
            <a:r>
              <a:rPr lang="el-GR" dirty="0"/>
              <a:t>1.Καλύψτε τη μύτη και το στόμα πριν εκτεθείτε στον </a:t>
            </a:r>
            <a:r>
              <a:rPr lang="el-GR" dirty="0" smtClean="0"/>
              <a:t>κίνδυνο( </a:t>
            </a:r>
            <a:r>
              <a:rPr lang="el-GR" dirty="0"/>
              <a:t>για απομάκρυνση του θύματος από το χώρο) αφού προηγουμένως ενημερώσετε κάποιον</a:t>
            </a:r>
          </a:p>
          <a:p>
            <a:pPr marL="64008" indent="0">
              <a:buNone/>
            </a:pPr>
            <a:r>
              <a:rPr lang="el-GR" dirty="0"/>
              <a:t>2.Ανοίξτε διάπλατα τα </a:t>
            </a:r>
            <a:r>
              <a:rPr lang="el-GR" dirty="0" smtClean="0"/>
              <a:t>παράθυρα.</a:t>
            </a:r>
            <a:endParaRPr lang="el-GR" dirty="0"/>
          </a:p>
          <a:p>
            <a:pPr marL="64008" indent="0">
              <a:buNone/>
            </a:pPr>
            <a:r>
              <a:rPr lang="el-GR" dirty="0"/>
              <a:t>3.Κλείστε το σημείο διαρροής,εφόσον μπορείτε.Μην χρησιμοποιήσετε αναπτήρα ή σπίρτα διότι υπάρχει κίνδυνος έκρηξης.</a:t>
            </a:r>
          </a:p>
          <a:p>
            <a:endParaRPr lang="el-GR" dirty="0"/>
          </a:p>
        </p:txBody>
      </p:sp>
    </p:spTree>
    <p:extLst>
      <p:ext uri="{BB962C8B-B14F-4D97-AF65-F5344CB8AC3E}">
        <p14:creationId xmlns:p14="http://schemas.microsoft.com/office/powerpoint/2010/main" val="1088985722"/>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346976" y="3861048"/>
            <a:ext cx="2575173" cy="2575173"/>
          </a:xfrm>
          <a:prstGeom prst="ellipse">
            <a:avLst/>
          </a:prstGeom>
          <a:ln>
            <a:noFill/>
          </a:ln>
          <a:effectLst>
            <a:softEdge rad="112500"/>
          </a:effectLst>
        </p:spPr>
      </p:pic>
      <p:sp>
        <p:nvSpPr>
          <p:cNvPr id="2" name="Title 1"/>
          <p:cNvSpPr>
            <a:spLocks noGrp="1"/>
          </p:cNvSpPr>
          <p:nvPr>
            <p:ph type="title"/>
          </p:nvPr>
        </p:nvSpPr>
        <p:spPr/>
        <p:txBody>
          <a:bodyPr/>
          <a:lstStyle/>
          <a:p>
            <a:pPr algn="ctr"/>
            <a:r>
              <a:rPr lang="el-GR" u="sng" dirty="0" smtClean="0"/>
              <a:t>Πρώτες Βοήθειες</a:t>
            </a:r>
            <a:endParaRPr lang="el-GR" u="sng" dirty="0"/>
          </a:p>
        </p:txBody>
      </p:sp>
      <p:sp>
        <p:nvSpPr>
          <p:cNvPr id="3" name="Content Placeholder 2"/>
          <p:cNvSpPr>
            <a:spLocks noGrp="1"/>
          </p:cNvSpPr>
          <p:nvPr>
            <p:ph idx="1"/>
          </p:nvPr>
        </p:nvSpPr>
        <p:spPr/>
        <p:txBody>
          <a:bodyPr/>
          <a:lstStyle/>
          <a:p>
            <a:pPr marL="64008" indent="0">
              <a:buNone/>
            </a:pPr>
            <a:r>
              <a:rPr lang="el-GR" dirty="0"/>
              <a:t>4.Μεταφέρετε τον πάσχοντα το γρηγορότερο δυνατό σε καθαρό αέρα.</a:t>
            </a:r>
          </a:p>
          <a:p>
            <a:pPr marL="64008" indent="0">
              <a:buNone/>
            </a:pPr>
            <a:r>
              <a:rPr lang="el-GR" dirty="0"/>
              <a:t>5.Ελέγξτε τα </a:t>
            </a:r>
            <a:r>
              <a:rPr lang="el-GR" dirty="0" smtClean="0"/>
              <a:t>ζωτικά σημεία </a:t>
            </a:r>
            <a:r>
              <a:rPr lang="el-GR" dirty="0"/>
              <a:t>του πάσχοντα και αν δεν έχει σφυγμό και αναπνοή εφαρμόστε ΚΑΡΠΑ.</a:t>
            </a:r>
          </a:p>
          <a:p>
            <a:pPr marL="64008" indent="0">
              <a:buNone/>
            </a:pPr>
            <a:r>
              <a:rPr lang="el-GR" dirty="0"/>
              <a:t>6.Φροντίστε για την άμεση μεταφορά του πάσχοντα σε Νοσοκομείο, για την υποστήριξη των ζωτικών λειτουργειών και χορήγηση Ο2.</a:t>
            </a:r>
          </a:p>
          <a:p>
            <a:endParaRPr lang="el-GR" dirty="0"/>
          </a:p>
        </p:txBody>
      </p:sp>
    </p:spTree>
    <p:extLst>
      <p:ext uri="{BB962C8B-B14F-4D97-AF65-F5344CB8AC3E}">
        <p14:creationId xmlns:p14="http://schemas.microsoft.com/office/powerpoint/2010/main" val="104132357"/>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346976" y="3861048"/>
            <a:ext cx="2575173" cy="2575173"/>
          </a:xfrm>
          <a:prstGeom prst="ellipse">
            <a:avLst/>
          </a:prstGeom>
          <a:ln>
            <a:noFill/>
          </a:ln>
          <a:effectLst>
            <a:softEdge rad="112500"/>
          </a:effectLst>
        </p:spPr>
      </p:pic>
      <p:sp>
        <p:nvSpPr>
          <p:cNvPr id="2" name="Title 1"/>
          <p:cNvSpPr>
            <a:spLocks noGrp="1"/>
          </p:cNvSpPr>
          <p:nvPr>
            <p:ph type="title"/>
          </p:nvPr>
        </p:nvSpPr>
        <p:spPr/>
        <p:txBody>
          <a:bodyPr>
            <a:normAutofit/>
          </a:bodyPr>
          <a:lstStyle/>
          <a:p>
            <a:pPr algn="ctr"/>
            <a:r>
              <a:rPr lang="el-GR" dirty="0"/>
              <a:t>Γ.ΔΗΛΗΤΗΡΙΑ ΕΙΣΕΡΧΟΜΕΝΑ ΑΠΟ ΤΟ </a:t>
            </a:r>
            <a:r>
              <a:rPr lang="el-GR" dirty="0" smtClean="0"/>
              <a:t>ΔΕΡΜΑ</a:t>
            </a:r>
            <a:endParaRPr lang="el-GR" dirty="0"/>
          </a:p>
        </p:txBody>
      </p:sp>
      <p:sp>
        <p:nvSpPr>
          <p:cNvPr id="3" name="Content Placeholder 2"/>
          <p:cNvSpPr>
            <a:spLocks noGrp="1"/>
          </p:cNvSpPr>
          <p:nvPr>
            <p:ph idx="1"/>
          </p:nvPr>
        </p:nvSpPr>
        <p:spPr/>
        <p:txBody>
          <a:bodyPr/>
          <a:lstStyle/>
          <a:p>
            <a:pPr marL="64008" indent="0" algn="ctr">
              <a:buNone/>
            </a:pPr>
            <a:r>
              <a:rPr lang="el-GR" dirty="0"/>
              <a:t>Υπάρχουν αρκετά δηλητήρια (όπως εντομοκτόνα,ζιζανιοκτόνα, τρωκτικοκτόνα κ.α.) που έχουν την ικανότητα να διαπερνούν το φραγμό του δέρματος και απορροφώμενα να προκαλούν στον οργανισμό δηλητηρίαση. Κάποιες δηλητηριάσεις είναι πολύ σοβαρές και χρήζουν άμεσης ματαφοράς σε νοσοκομείο.</a:t>
            </a:r>
          </a:p>
          <a:p>
            <a:endParaRPr lang="el-GR" dirty="0"/>
          </a:p>
        </p:txBody>
      </p:sp>
    </p:spTree>
    <p:extLst>
      <p:ext uri="{BB962C8B-B14F-4D97-AF65-F5344CB8AC3E}">
        <p14:creationId xmlns:p14="http://schemas.microsoft.com/office/powerpoint/2010/main" val="2566246256"/>
      </p:ext>
    </p:extLst>
  </p:cSld>
  <p:clrMapOvr>
    <a:masterClrMapping/>
  </p:clrMapOvr>
  <mc:AlternateContent xmlns:mc="http://schemas.openxmlformats.org/markup-compatibility/2006" xmlns:p14="http://schemas.microsoft.com/office/powerpoint/2010/main">
    <mc:Choice Requires="p14">
      <p:transition spd="slow" p14:dur="900">
        <p14:warp dir="in"/>
      </p:transition>
    </mc:Choice>
    <mc:Fallback xmlns="">
      <p:transition spd="slow">
        <p:fade/>
      </p:transition>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346976" y="3861048"/>
            <a:ext cx="2575173" cy="2575173"/>
          </a:xfrm>
          <a:prstGeom prst="ellipse">
            <a:avLst/>
          </a:prstGeom>
          <a:ln>
            <a:noFill/>
          </a:ln>
          <a:effectLst>
            <a:softEdge rad="112500"/>
          </a:effectLst>
        </p:spPr>
      </p:pic>
      <p:sp>
        <p:nvSpPr>
          <p:cNvPr id="2" name="Title 1"/>
          <p:cNvSpPr>
            <a:spLocks noGrp="1"/>
          </p:cNvSpPr>
          <p:nvPr>
            <p:ph type="title"/>
          </p:nvPr>
        </p:nvSpPr>
        <p:spPr/>
        <p:txBody>
          <a:bodyPr/>
          <a:lstStyle/>
          <a:p>
            <a:pPr algn="ctr"/>
            <a:r>
              <a:rPr lang="el-GR" u="sng" dirty="0"/>
              <a:t>Πρώτες </a:t>
            </a:r>
            <a:r>
              <a:rPr lang="el-GR" u="sng" dirty="0" smtClean="0"/>
              <a:t>Βοήθειες</a:t>
            </a:r>
            <a:r>
              <a:rPr lang="el-GR" u="sng" dirty="0"/>
              <a:t/>
            </a:r>
            <a:br>
              <a:rPr lang="el-GR" u="sng" dirty="0"/>
            </a:br>
            <a:endParaRPr lang="el-GR" u="sng" dirty="0"/>
          </a:p>
        </p:txBody>
      </p:sp>
      <p:sp>
        <p:nvSpPr>
          <p:cNvPr id="3" name="Content Placeholder 2"/>
          <p:cNvSpPr>
            <a:spLocks noGrp="1"/>
          </p:cNvSpPr>
          <p:nvPr>
            <p:ph idx="1"/>
          </p:nvPr>
        </p:nvSpPr>
        <p:spPr/>
        <p:txBody>
          <a:bodyPr/>
          <a:lstStyle/>
          <a:p>
            <a:pPr marL="64008" indent="0">
              <a:buNone/>
            </a:pPr>
            <a:r>
              <a:rPr lang="el-GR" dirty="0"/>
              <a:t>1.Αφαιρέστε τα ρούχα που έχουν ποτιστεί με το φάρμακο.</a:t>
            </a:r>
          </a:p>
          <a:p>
            <a:pPr marL="64008" indent="0">
              <a:buNone/>
            </a:pPr>
            <a:r>
              <a:rPr lang="el-GR" dirty="0"/>
              <a:t>2. Καθαρίστε πολύ καλά το δέρμα με τρεχούμενο νερό και σαπούνι.</a:t>
            </a:r>
          </a:p>
          <a:p>
            <a:pPr marL="64008" indent="0">
              <a:buNone/>
            </a:pPr>
            <a:r>
              <a:rPr lang="el-GR" dirty="0"/>
              <a:t>3. Φροντίστε για τη γρήγορη μεταφορά στο Νοσοκομείο.</a:t>
            </a:r>
          </a:p>
          <a:p>
            <a:endParaRPr lang="el-GR" dirty="0"/>
          </a:p>
        </p:txBody>
      </p:sp>
    </p:spTree>
    <p:extLst>
      <p:ext uri="{BB962C8B-B14F-4D97-AF65-F5344CB8AC3E}">
        <p14:creationId xmlns:p14="http://schemas.microsoft.com/office/powerpoint/2010/main" val="612262007"/>
      </p:ext>
    </p:extLst>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l-GR" u="sng" dirty="0"/>
              <a:t>ΔΗΛΗΤΗΡΙΑΣΗ ΑΠΟ </a:t>
            </a:r>
            <a:r>
              <a:rPr lang="el-GR" u="sng" dirty="0" smtClean="0"/>
              <a:t>ΟΙΝΟΠΝΕΥΜΑ</a:t>
            </a:r>
            <a:endParaRPr lang="el-GR" u="sng" dirty="0"/>
          </a:p>
        </p:txBody>
      </p:sp>
      <p:sp>
        <p:nvSpPr>
          <p:cNvPr id="3" name="Content Placeholder 2"/>
          <p:cNvSpPr>
            <a:spLocks noGrp="1"/>
          </p:cNvSpPr>
          <p:nvPr>
            <p:ph idx="1"/>
          </p:nvPr>
        </p:nvSpPr>
        <p:spPr/>
        <p:txBody>
          <a:bodyPr/>
          <a:lstStyle/>
          <a:p>
            <a:endParaRPr lang="el-GR" dirty="0" smtClean="0"/>
          </a:p>
          <a:p>
            <a:pPr marL="64008" indent="0" algn="ctr">
              <a:buNone/>
            </a:pPr>
            <a:r>
              <a:rPr lang="el-GR" dirty="0" smtClean="0"/>
              <a:t>Διακρίνεται </a:t>
            </a:r>
            <a:r>
              <a:rPr lang="el-GR" dirty="0" smtClean="0"/>
              <a:t>στην οξεία δηλητηρίαση (</a:t>
            </a:r>
            <a:r>
              <a:rPr lang="el-GR" dirty="0"/>
              <a:t>μέθη) και στη χρόνια δηλητηρίαση, όπου πλέον μιλάμε για αλκοολισμό.</a:t>
            </a:r>
          </a:p>
          <a:p>
            <a:endParaRPr lang="el-GR"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346976" y="3861048"/>
            <a:ext cx="2575173" cy="2575173"/>
          </a:xfrm>
          <a:prstGeom prst="ellipse">
            <a:avLst/>
          </a:prstGeom>
          <a:ln>
            <a:noFill/>
          </a:ln>
          <a:effectLst>
            <a:softEdge rad="112500"/>
          </a:effectLst>
        </p:spPr>
      </p:pic>
    </p:spTree>
    <p:extLst>
      <p:ext uri="{BB962C8B-B14F-4D97-AF65-F5344CB8AC3E}">
        <p14:creationId xmlns:p14="http://schemas.microsoft.com/office/powerpoint/2010/main" val="2195997953"/>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346976" y="3861048"/>
            <a:ext cx="2575173" cy="2575173"/>
          </a:xfrm>
          <a:prstGeom prst="ellipse">
            <a:avLst/>
          </a:prstGeom>
          <a:ln>
            <a:noFill/>
          </a:ln>
          <a:effectLst>
            <a:softEdge rad="112500"/>
          </a:effectLst>
        </p:spPr>
      </p:pic>
      <p:sp>
        <p:nvSpPr>
          <p:cNvPr id="2" name="Title 1"/>
          <p:cNvSpPr>
            <a:spLocks noGrp="1"/>
          </p:cNvSpPr>
          <p:nvPr>
            <p:ph type="title"/>
          </p:nvPr>
        </p:nvSpPr>
        <p:spPr/>
        <p:txBody>
          <a:bodyPr/>
          <a:lstStyle/>
          <a:p>
            <a:pPr algn="ctr"/>
            <a:r>
              <a:rPr lang="el-GR" u="sng" dirty="0"/>
              <a:t>Πρώτες </a:t>
            </a:r>
            <a:r>
              <a:rPr lang="el-GR" u="sng" dirty="0" smtClean="0"/>
              <a:t>Βοήθειες</a:t>
            </a:r>
            <a:endParaRPr lang="el-GR" u="sng" dirty="0"/>
          </a:p>
        </p:txBody>
      </p:sp>
      <p:sp>
        <p:nvSpPr>
          <p:cNvPr id="3" name="Content Placeholder 2"/>
          <p:cNvSpPr>
            <a:spLocks noGrp="1"/>
          </p:cNvSpPr>
          <p:nvPr>
            <p:ph idx="1"/>
          </p:nvPr>
        </p:nvSpPr>
        <p:spPr/>
        <p:txBody>
          <a:bodyPr/>
          <a:lstStyle/>
          <a:p>
            <a:pPr marL="64008" indent="0">
              <a:buNone/>
            </a:pPr>
            <a:r>
              <a:rPr lang="el-GR" dirty="0"/>
              <a:t>1.Προκαλέστε εμετό</a:t>
            </a:r>
          </a:p>
          <a:p>
            <a:pPr marL="64008" indent="0">
              <a:buNone/>
            </a:pPr>
            <a:r>
              <a:rPr lang="el-GR" dirty="0"/>
              <a:t>2.Χορηγήστε γλυκά ροφήματα , όπως ζαχαρόνερο, πορτοκαλάδα κ.α.</a:t>
            </a:r>
          </a:p>
          <a:p>
            <a:pPr marL="64008" indent="0">
              <a:buNone/>
            </a:pPr>
            <a:r>
              <a:rPr lang="el-GR" dirty="0"/>
              <a:t>3.Διατηρήστε τον πάσχοντα ζεστό</a:t>
            </a:r>
          </a:p>
          <a:p>
            <a:pPr marL="64008" indent="0">
              <a:buNone/>
            </a:pPr>
            <a:r>
              <a:rPr lang="el-GR" dirty="0"/>
              <a:t>4.Μεταφέρετε τον πάσχοντα γρήγορα στο νοσοκομείο αν έχει χάσει τις αισθήσεις του, αφού τον τοποθετείσετε σε θέση ανάνηψης</a:t>
            </a:r>
          </a:p>
          <a:p>
            <a:endParaRPr lang="el-GR" dirty="0"/>
          </a:p>
        </p:txBody>
      </p:sp>
    </p:spTree>
    <p:extLst>
      <p:ext uri="{BB962C8B-B14F-4D97-AF65-F5344CB8AC3E}">
        <p14:creationId xmlns:p14="http://schemas.microsoft.com/office/powerpoint/2010/main" val="529820056"/>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0"/>
            <a:ext cx="8229600" cy="1399032"/>
          </a:xfrm>
        </p:spPr>
        <p:txBody>
          <a:bodyPr/>
          <a:lstStyle/>
          <a:p>
            <a:pPr algn="ctr"/>
            <a:r>
              <a:rPr lang="el-GR" sz="5400" u="sng" dirty="0" smtClean="0"/>
              <a:t>ΕΠΙΛΗΨΊΑ</a:t>
            </a:r>
            <a:endParaRPr lang="el-GR" sz="5400" u="sng" dirty="0"/>
          </a:p>
        </p:txBody>
      </p:sp>
      <p:sp>
        <p:nvSpPr>
          <p:cNvPr id="3" name="Content Placeholder 2"/>
          <p:cNvSpPr>
            <a:spLocks noGrp="1"/>
          </p:cNvSpPr>
          <p:nvPr>
            <p:ph idx="1"/>
          </p:nvPr>
        </p:nvSpPr>
        <p:spPr/>
        <p:txBody>
          <a:bodyPr/>
          <a:lstStyle/>
          <a:p>
            <a:pPr marL="64008" indent="0">
              <a:buNone/>
            </a:pPr>
            <a:r>
              <a:rPr lang="el-GR" sz="4400" dirty="0"/>
              <a:t>Η επιληψία είναι διαταραχή της φυσιολογικής ηλεκτρικής δραστηριότητας του εγκεφάλου</a:t>
            </a:r>
            <a:r>
              <a:rPr lang="el-GR" dirty="0"/>
              <a:t>.</a:t>
            </a:r>
          </a:p>
          <a:p>
            <a:endParaRPr lang="el-GR" dirty="0"/>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346976" y="3861048"/>
            <a:ext cx="2575173" cy="2575173"/>
          </a:xfrm>
          <a:prstGeom prst="ellipse">
            <a:avLst/>
          </a:prstGeom>
          <a:ln>
            <a:noFill/>
          </a:ln>
          <a:effectLst>
            <a:softEdge rad="112500"/>
          </a:effectLst>
        </p:spPr>
      </p:pic>
    </p:spTree>
    <p:extLst>
      <p:ext uri="{BB962C8B-B14F-4D97-AF65-F5344CB8AC3E}">
        <p14:creationId xmlns:p14="http://schemas.microsoft.com/office/powerpoint/2010/main" val="3199205690"/>
      </p:ext>
    </p:extLst>
  </p:cSld>
  <p:clrMapOvr>
    <a:masterClrMapping/>
  </p:clrMapOvr>
  <p:transition spd="slow">
    <p:wipe/>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346976" y="3861048"/>
            <a:ext cx="2575173" cy="2575173"/>
          </a:xfrm>
          <a:prstGeom prst="ellipse">
            <a:avLst/>
          </a:prstGeom>
          <a:ln>
            <a:noFill/>
          </a:ln>
          <a:effectLst>
            <a:softEdge rad="112500"/>
          </a:effectLst>
        </p:spPr>
      </p:pic>
      <p:sp>
        <p:nvSpPr>
          <p:cNvPr id="2" name="Title 1"/>
          <p:cNvSpPr>
            <a:spLocks noGrp="1"/>
          </p:cNvSpPr>
          <p:nvPr>
            <p:ph type="title"/>
          </p:nvPr>
        </p:nvSpPr>
        <p:spPr/>
        <p:txBody>
          <a:bodyPr/>
          <a:lstStyle/>
          <a:p>
            <a:r>
              <a:rPr lang="el-GR" u="sng" dirty="0"/>
              <a:t>ΤΡΟΦΙΚΗ ΔΗΛΗΤΗΡΙΑΣΗ</a:t>
            </a:r>
            <a:br>
              <a:rPr lang="el-GR" u="sng" dirty="0"/>
            </a:br>
            <a:endParaRPr lang="el-GR" u="sng" dirty="0"/>
          </a:p>
        </p:txBody>
      </p:sp>
      <p:sp>
        <p:nvSpPr>
          <p:cNvPr id="3" name="Content Placeholder 2"/>
          <p:cNvSpPr>
            <a:spLocks noGrp="1"/>
          </p:cNvSpPr>
          <p:nvPr>
            <p:ph idx="1"/>
          </p:nvPr>
        </p:nvSpPr>
        <p:spPr/>
        <p:txBody>
          <a:bodyPr/>
          <a:lstStyle/>
          <a:p>
            <a:pPr marL="64008" indent="0" algn="ctr">
              <a:buNone/>
            </a:pPr>
            <a:r>
              <a:rPr lang="el-GR" dirty="0"/>
              <a:t>Τροφική δηλητηρίαση μπορεί να προκληθεί είτε από τροφές που είναι δηλητηριώδεις από τη φύση τους , είτε από τροφές που έχουν υποστεί αλλοίωση από την κακή συντήρηση  και την ανάπτυξη μικροβίων σ’αυτές.</a:t>
            </a:r>
          </a:p>
          <a:p>
            <a:endParaRPr lang="el-GR" dirty="0"/>
          </a:p>
        </p:txBody>
      </p:sp>
    </p:spTree>
    <p:extLst>
      <p:ext uri="{BB962C8B-B14F-4D97-AF65-F5344CB8AC3E}">
        <p14:creationId xmlns:p14="http://schemas.microsoft.com/office/powerpoint/2010/main" val="2166620216"/>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346976" y="3861048"/>
            <a:ext cx="2575173" cy="2575173"/>
          </a:xfrm>
          <a:prstGeom prst="ellipse">
            <a:avLst/>
          </a:prstGeom>
          <a:ln>
            <a:noFill/>
          </a:ln>
          <a:effectLst>
            <a:softEdge rad="112500"/>
          </a:effectLst>
        </p:spPr>
      </p:pic>
      <p:sp>
        <p:nvSpPr>
          <p:cNvPr id="2" name="Title 1"/>
          <p:cNvSpPr>
            <a:spLocks noGrp="1"/>
          </p:cNvSpPr>
          <p:nvPr>
            <p:ph type="title"/>
          </p:nvPr>
        </p:nvSpPr>
        <p:spPr/>
        <p:txBody>
          <a:bodyPr/>
          <a:lstStyle/>
          <a:p>
            <a:pPr algn="ctr"/>
            <a:r>
              <a:rPr lang="el-GR" u="sng" dirty="0"/>
              <a:t>Πρώτες </a:t>
            </a:r>
            <a:r>
              <a:rPr lang="el-GR" u="sng" dirty="0" smtClean="0"/>
              <a:t>Βοήθειες</a:t>
            </a:r>
            <a:r>
              <a:rPr lang="el-GR" u="sng" dirty="0"/>
              <a:t/>
            </a:r>
            <a:br>
              <a:rPr lang="el-GR" u="sng" dirty="0"/>
            </a:br>
            <a:endParaRPr lang="el-GR" u="sng" dirty="0"/>
          </a:p>
        </p:txBody>
      </p:sp>
      <p:sp>
        <p:nvSpPr>
          <p:cNvPr id="3" name="Content Placeholder 2"/>
          <p:cNvSpPr>
            <a:spLocks noGrp="1"/>
          </p:cNvSpPr>
          <p:nvPr>
            <p:ph idx="1"/>
          </p:nvPr>
        </p:nvSpPr>
        <p:spPr/>
        <p:txBody>
          <a:bodyPr>
            <a:normAutofit fontScale="92500" lnSpcReduction="10000"/>
          </a:bodyPr>
          <a:lstStyle/>
          <a:p>
            <a:pPr marL="64008" indent="0">
              <a:buNone/>
            </a:pPr>
            <a:r>
              <a:rPr lang="el-GR" dirty="0"/>
              <a:t>1.Προκαλέστε έμετο .</a:t>
            </a:r>
          </a:p>
          <a:p>
            <a:pPr marL="64008" indent="0">
              <a:buNone/>
            </a:pPr>
            <a:r>
              <a:rPr lang="el-GR" dirty="0"/>
              <a:t>2. Χορηγείστε,μετά τον έμετο , ενεργό άνθρακα.</a:t>
            </a:r>
          </a:p>
          <a:p>
            <a:pPr marL="64008" indent="0">
              <a:buNone/>
            </a:pPr>
            <a:r>
              <a:rPr lang="el-GR" dirty="0"/>
              <a:t>3. Αντιμετωπίστε τη διάρροια με τροφές όπως ρύζι, φρυγανιά, βρασμένη πατάτα, βρασμένο καρότο, κομπόστα μήλο, μπανάνα .</a:t>
            </a:r>
          </a:p>
          <a:p>
            <a:pPr marL="64008" indent="0">
              <a:buNone/>
            </a:pPr>
            <a:r>
              <a:rPr lang="el-GR" dirty="0" smtClean="0"/>
              <a:t>4</a:t>
            </a:r>
            <a:r>
              <a:rPr lang="el-GR" dirty="0"/>
              <a:t>. Αντιμετωπίστε την αφυδάτωση με έτοιμα φαρμακευτικά σκευάσματα </a:t>
            </a:r>
            <a:r>
              <a:rPr lang="el-GR" dirty="0" smtClean="0"/>
              <a:t>ή χορηγήστε </a:t>
            </a:r>
            <a:r>
              <a:rPr lang="el-GR" dirty="0"/>
              <a:t>άφθονα υγρά,τσάϊ με λεμόνι, αναψυκτικά τύπου cola (χωρίς ανθρακικό)γουλιά-γουλιά.</a:t>
            </a:r>
          </a:p>
          <a:p>
            <a:pPr marL="64008" indent="0">
              <a:buNone/>
            </a:pPr>
            <a:r>
              <a:rPr lang="el-GR" dirty="0"/>
              <a:t>5.Φροντίστε για τη σταδιακή επανασίτιση</a:t>
            </a:r>
          </a:p>
          <a:p>
            <a:endParaRPr lang="el-GR" dirty="0"/>
          </a:p>
        </p:txBody>
      </p:sp>
    </p:spTree>
    <p:extLst>
      <p:ext uri="{BB962C8B-B14F-4D97-AF65-F5344CB8AC3E}">
        <p14:creationId xmlns:p14="http://schemas.microsoft.com/office/powerpoint/2010/main" val="1503483411"/>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l-GR" sz="6600" dirty="0" smtClean="0"/>
              <a:t>ΤΕΛΟΣ</a:t>
            </a:r>
            <a:endParaRPr lang="el-GR" sz="6600" dirty="0"/>
          </a:p>
        </p:txBody>
      </p:sp>
      <p:sp>
        <p:nvSpPr>
          <p:cNvPr id="6" name="Text Placeholder 5"/>
          <p:cNvSpPr>
            <a:spLocks noGrp="1"/>
          </p:cNvSpPr>
          <p:nvPr>
            <p:ph type="body" idx="1"/>
          </p:nvPr>
        </p:nvSpPr>
        <p:spPr/>
        <p:txBody>
          <a:bodyPr>
            <a:normAutofit fontScale="85000" lnSpcReduction="20000"/>
          </a:bodyPr>
          <a:lstStyle/>
          <a:p>
            <a:r>
              <a:rPr lang="el-GR" dirty="0" smtClean="0"/>
              <a:t>Εργασία Α΄ Λυκείου </a:t>
            </a:r>
          </a:p>
          <a:p>
            <a:r>
              <a:rPr lang="el-GR" dirty="0" smtClean="0"/>
              <a:t>Θεμα</a:t>
            </a:r>
            <a:r>
              <a:rPr lang="en-US" dirty="0" smtClean="0"/>
              <a:t>:</a:t>
            </a:r>
            <a:r>
              <a:rPr lang="el-GR" dirty="0" smtClean="0"/>
              <a:t>Πρώτες Βοήθειες</a:t>
            </a:r>
            <a:br>
              <a:rPr lang="el-GR" dirty="0" smtClean="0"/>
            </a:br>
            <a:r>
              <a:rPr lang="el-GR" dirty="0" smtClean="0"/>
              <a:t>Ομάδα </a:t>
            </a:r>
            <a:r>
              <a:rPr lang="en-US" dirty="0" smtClean="0"/>
              <a:t>: </a:t>
            </a:r>
            <a:r>
              <a:rPr lang="el-GR" dirty="0" smtClean="0"/>
              <a:t>Ο γιατρος και οι νοσοκόμες του.</a:t>
            </a:r>
          </a:p>
          <a:p>
            <a:endParaRPr lang="el-GR" dirty="0"/>
          </a:p>
          <a:p>
            <a:r>
              <a:rPr lang="el-GR" b="1" dirty="0"/>
              <a:t>-Μανώλης Καραπαναγιωτίδης</a:t>
            </a:r>
          </a:p>
          <a:p>
            <a:r>
              <a:rPr lang="el-GR" b="1" dirty="0"/>
              <a:t>-Ζαχαρούλα Λάσκαρη</a:t>
            </a:r>
          </a:p>
          <a:p>
            <a:r>
              <a:rPr lang="el-GR" b="1" dirty="0"/>
              <a:t>-Μυρσίνη Λόκου</a:t>
            </a:r>
          </a:p>
          <a:p>
            <a:r>
              <a:rPr lang="el-GR" b="1" dirty="0"/>
              <a:t>-Μαριέλα </a:t>
            </a:r>
            <a:r>
              <a:rPr lang="el-GR" b="1" dirty="0" smtClean="0"/>
              <a:t>Αλβανού</a:t>
            </a:r>
            <a:endParaRPr lang="el-GR" dirty="0" smtClean="0"/>
          </a:p>
          <a:p>
            <a:endParaRPr lang="el-GR"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346976" y="3861048"/>
            <a:ext cx="2575173" cy="2575173"/>
          </a:xfrm>
          <a:prstGeom prst="ellipse">
            <a:avLst/>
          </a:prstGeom>
          <a:ln>
            <a:noFill/>
          </a:ln>
          <a:effectLst>
            <a:softEdge rad="112500"/>
          </a:effectLst>
        </p:spPr>
      </p:pic>
    </p:spTree>
    <p:extLst>
      <p:ext uri="{BB962C8B-B14F-4D97-AF65-F5344CB8AC3E}">
        <p14:creationId xmlns:p14="http://schemas.microsoft.com/office/powerpoint/2010/main" val="2418387530"/>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l-GR" u="sng" dirty="0"/>
              <a:t>Πρώτες </a:t>
            </a:r>
            <a:r>
              <a:rPr lang="el-GR" u="sng" dirty="0" smtClean="0"/>
              <a:t>Βοήθειες</a:t>
            </a:r>
            <a:endParaRPr lang="el-GR" u="sng" dirty="0"/>
          </a:p>
        </p:txBody>
      </p:sp>
      <p:sp>
        <p:nvSpPr>
          <p:cNvPr id="3" name="Content Placeholder 2"/>
          <p:cNvSpPr>
            <a:spLocks noGrp="1"/>
          </p:cNvSpPr>
          <p:nvPr>
            <p:ph idx="1"/>
          </p:nvPr>
        </p:nvSpPr>
        <p:spPr/>
        <p:txBody>
          <a:bodyPr/>
          <a:lstStyle/>
          <a:p>
            <a:pPr marL="64008" indent="0">
              <a:buNone/>
            </a:pPr>
            <a:r>
              <a:rPr lang="el-GR" dirty="0" smtClean="0"/>
              <a:t>1</a:t>
            </a:r>
            <a:r>
              <a:rPr lang="el-GR" dirty="0"/>
              <a:t>. Τη στιγμή που ο πάσχων πέφτει, προσπαθήστε να τον στηρίξετε, κάνοντας την πτώση ελαφρότερη και ξαπλώστε τον προσεκτικά</a:t>
            </a:r>
          </a:p>
          <a:p>
            <a:endParaRPr lang="el-GR"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427984" y="3497149"/>
            <a:ext cx="2592288" cy="2603861"/>
          </a:xfrm>
          <a:prstGeom prst="rect">
            <a:avLst/>
          </a:prstGeom>
        </p:spPr>
      </p:pic>
    </p:spTree>
    <p:extLst>
      <p:ext uri="{BB962C8B-B14F-4D97-AF65-F5344CB8AC3E}">
        <p14:creationId xmlns:p14="http://schemas.microsoft.com/office/powerpoint/2010/main" val="1945405046"/>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346976" y="4077072"/>
            <a:ext cx="2575173" cy="2575173"/>
          </a:xfrm>
          <a:prstGeom prst="ellipse">
            <a:avLst/>
          </a:prstGeom>
          <a:ln>
            <a:noFill/>
          </a:ln>
          <a:effectLst>
            <a:softEdge rad="112500"/>
          </a:effectLst>
        </p:spPr>
      </p:pic>
      <p:sp>
        <p:nvSpPr>
          <p:cNvPr id="26" name="Title 25"/>
          <p:cNvSpPr>
            <a:spLocks noGrp="1"/>
          </p:cNvSpPr>
          <p:nvPr>
            <p:ph type="title"/>
          </p:nvPr>
        </p:nvSpPr>
        <p:spPr>
          <a:xfrm>
            <a:off x="457200" y="267494"/>
            <a:ext cx="8219256" cy="1145282"/>
          </a:xfrm>
        </p:spPr>
        <p:txBody>
          <a:bodyPr>
            <a:normAutofit/>
          </a:bodyPr>
          <a:lstStyle/>
          <a:p>
            <a:pPr algn="ctr"/>
            <a:r>
              <a:rPr lang="el-GR" sz="4400" u="sng" dirty="0"/>
              <a:t>Πρώτες </a:t>
            </a:r>
            <a:r>
              <a:rPr lang="el-GR" sz="4400" u="sng" dirty="0" smtClean="0"/>
              <a:t>Βοήθειες</a:t>
            </a:r>
            <a:endParaRPr lang="el-GR" sz="4400" u="sng" dirty="0">
              <a:solidFill>
                <a:schemeClr val="tx1">
                  <a:lumMod val="95000"/>
                  <a:lumOff val="5000"/>
                </a:schemeClr>
              </a:solidFill>
            </a:endParaRPr>
          </a:p>
        </p:txBody>
      </p:sp>
      <p:sp>
        <p:nvSpPr>
          <p:cNvPr id="27" name="Content Placeholder 26"/>
          <p:cNvSpPr>
            <a:spLocks noGrp="1"/>
          </p:cNvSpPr>
          <p:nvPr>
            <p:ph idx="1"/>
          </p:nvPr>
        </p:nvSpPr>
        <p:spPr>
          <a:xfrm>
            <a:off x="539552" y="1556792"/>
            <a:ext cx="8229600" cy="4572000"/>
          </a:xfrm>
        </p:spPr>
        <p:txBody>
          <a:bodyPr/>
          <a:lstStyle/>
          <a:p>
            <a:pPr marL="64008" indent="0">
              <a:buNone/>
            </a:pPr>
            <a:r>
              <a:rPr lang="el-GR" sz="2800" dirty="0">
                <a:solidFill>
                  <a:schemeClr val="tx1">
                    <a:lumMod val="95000"/>
                    <a:lumOff val="5000"/>
                  </a:schemeClr>
                </a:solidFill>
              </a:rPr>
              <a:t>2.Απομακρύνετε τυχόν αντικείμενα γύρω από </a:t>
            </a:r>
            <a:r>
              <a:rPr lang="el-GR" sz="2800" dirty="0" smtClean="0">
                <a:solidFill>
                  <a:schemeClr val="tx1">
                    <a:lumMod val="95000"/>
                    <a:lumOff val="5000"/>
                  </a:schemeClr>
                </a:solidFill>
              </a:rPr>
              <a:t>αυτόν</a:t>
            </a:r>
          </a:p>
          <a:p>
            <a:pPr marL="64008" indent="0">
              <a:buNone/>
            </a:pPr>
            <a:r>
              <a:rPr lang="el-GR" dirty="0" smtClean="0"/>
              <a:t>3.Χαλαρώστε </a:t>
            </a:r>
            <a:r>
              <a:rPr lang="el-GR" dirty="0"/>
              <a:t>τα ρούχα του γύρω από το λαιμό και βάλτε κάτι μαλακό κάτω από το </a:t>
            </a:r>
            <a:r>
              <a:rPr lang="el-GR" dirty="0" smtClean="0"/>
              <a:t>κεφάλι </a:t>
            </a:r>
            <a:r>
              <a:rPr lang="el-GR" dirty="0"/>
              <a:t>του για να μην </a:t>
            </a:r>
            <a:r>
              <a:rPr lang="el-GR" dirty="0" smtClean="0"/>
              <a:t>τραυματισθεί</a:t>
            </a:r>
          </a:p>
          <a:p>
            <a:pPr marL="64008" indent="0">
              <a:buNone/>
            </a:pPr>
            <a:r>
              <a:rPr lang="el-GR" dirty="0"/>
              <a:t>4. Ζητήστε από τους περίεργους παρευρισκόμενους να </a:t>
            </a:r>
            <a:r>
              <a:rPr lang="el-GR" dirty="0" smtClean="0"/>
              <a:t>φύγουν με </a:t>
            </a:r>
            <a:r>
              <a:rPr lang="el-GR" dirty="0"/>
              <a:t>εξαίρεση αυτούς που θέλετε να σας βοηθήσουν.</a:t>
            </a:r>
          </a:p>
          <a:p>
            <a:endParaRPr lang="el-GR" dirty="0"/>
          </a:p>
        </p:txBody>
      </p:sp>
    </p:spTree>
    <p:extLst>
      <p:ext uri="{BB962C8B-B14F-4D97-AF65-F5344CB8AC3E}">
        <p14:creationId xmlns:p14="http://schemas.microsoft.com/office/powerpoint/2010/main" val="883187966"/>
      </p:ext>
    </p:extLst>
  </p:cSld>
  <p:clrMapOvr>
    <a:masterClrMapping/>
  </p:clrMapOvr>
  <p:transition spd="slow">
    <p:randomBar dir="vert"/>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l-GR" u="sng" dirty="0" smtClean="0"/>
              <a:t>Πρώτες Βοήθειες</a:t>
            </a:r>
            <a:endParaRPr lang="el-GR" u="sng" dirty="0"/>
          </a:p>
        </p:txBody>
      </p:sp>
      <p:sp>
        <p:nvSpPr>
          <p:cNvPr id="3" name="Content Placeholder 2"/>
          <p:cNvSpPr>
            <a:spLocks noGrp="1"/>
          </p:cNvSpPr>
          <p:nvPr>
            <p:ph idx="1"/>
          </p:nvPr>
        </p:nvSpPr>
        <p:spPr/>
        <p:txBody>
          <a:bodyPr>
            <a:normAutofit/>
          </a:bodyPr>
          <a:lstStyle/>
          <a:p>
            <a:pPr marL="64008" indent="0">
              <a:buNone/>
            </a:pPr>
            <a:r>
              <a:rPr lang="el-GR" dirty="0"/>
              <a:t>5.Όταν σταματήσουν οι σπασμοί, τοποθετείστε  τον πάσχοντα σε θέση ανάνηψης και παραμείνετε κοντά του μέχρι να συνέλθει εντελώς</a:t>
            </a:r>
            <a:r>
              <a:rPr lang="el-GR" dirty="0" smtClean="0"/>
              <a:t>.</a:t>
            </a:r>
            <a:endParaRPr lang="el-GR"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716016" y="3573016"/>
            <a:ext cx="3576811" cy="2954127"/>
          </a:xfrm>
          <a:prstGeom prst="rect">
            <a:avLst/>
          </a:prstGeom>
        </p:spPr>
      </p:pic>
    </p:spTree>
    <p:extLst>
      <p:ext uri="{BB962C8B-B14F-4D97-AF65-F5344CB8AC3E}">
        <p14:creationId xmlns:p14="http://schemas.microsoft.com/office/powerpoint/2010/main" val="3513858230"/>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346976" y="4077072"/>
            <a:ext cx="2575173" cy="2575173"/>
          </a:xfrm>
          <a:prstGeom prst="ellipse">
            <a:avLst/>
          </a:prstGeom>
          <a:ln>
            <a:noFill/>
          </a:ln>
          <a:effectLst>
            <a:softEdge rad="112500"/>
          </a:effectLst>
        </p:spPr>
      </p:pic>
      <p:sp>
        <p:nvSpPr>
          <p:cNvPr id="2" name="Title 1"/>
          <p:cNvSpPr>
            <a:spLocks noGrp="1"/>
          </p:cNvSpPr>
          <p:nvPr>
            <p:ph type="title"/>
          </p:nvPr>
        </p:nvSpPr>
        <p:spPr/>
        <p:txBody>
          <a:bodyPr/>
          <a:lstStyle/>
          <a:p>
            <a:pPr algn="ctr"/>
            <a:r>
              <a:rPr lang="el-GR" u="sng" dirty="0"/>
              <a:t>Πρώτες </a:t>
            </a:r>
            <a:r>
              <a:rPr lang="el-GR" u="sng" dirty="0" smtClean="0"/>
              <a:t>Βοήθειες</a:t>
            </a:r>
            <a:endParaRPr lang="el-GR" u="sng" dirty="0"/>
          </a:p>
        </p:txBody>
      </p:sp>
      <p:sp>
        <p:nvSpPr>
          <p:cNvPr id="3" name="Content Placeholder 2"/>
          <p:cNvSpPr>
            <a:spLocks noGrp="1"/>
          </p:cNvSpPr>
          <p:nvPr>
            <p:ph idx="1"/>
          </p:nvPr>
        </p:nvSpPr>
        <p:spPr/>
        <p:txBody>
          <a:bodyPr>
            <a:normAutofit/>
          </a:bodyPr>
          <a:lstStyle/>
          <a:p>
            <a:pPr marL="64008" indent="0">
              <a:buNone/>
            </a:pPr>
            <a:r>
              <a:rPr lang="el-GR" dirty="0" smtClean="0"/>
              <a:t>6.Όταν </a:t>
            </a:r>
            <a:r>
              <a:rPr lang="el-GR" dirty="0"/>
              <a:t>ο πάσχων συνέλθει τελείως συμβουλέψτε τον να ενημερώσει τον γιατρό του για την τελευταία  κρίση.</a:t>
            </a:r>
          </a:p>
          <a:p>
            <a:pPr marL="64008" indent="0">
              <a:buNone/>
            </a:pPr>
            <a:r>
              <a:rPr lang="el-GR" dirty="0"/>
              <a:t>7.Καλέστε  ασθενοφόρο μόνο  όταν ο πάσχων έχει περισσότερες από μια κρίσεις, αν έχει χτυπήσει κατά  τη διάρκεια της κρίσης ή αν για να ξαναβρεί τις αισθήσεις του περνούν περισσότερα από 10-15 λεπτά.</a:t>
            </a:r>
          </a:p>
          <a:p>
            <a:endParaRPr lang="el-GR" dirty="0"/>
          </a:p>
        </p:txBody>
      </p:sp>
    </p:spTree>
    <p:extLst>
      <p:ext uri="{BB962C8B-B14F-4D97-AF65-F5344CB8AC3E}">
        <p14:creationId xmlns:p14="http://schemas.microsoft.com/office/powerpoint/2010/main" val="767888389"/>
      </p:ext>
    </p:extLst>
  </p:cSld>
  <p:clrMapOvr>
    <a:masterClrMapping/>
  </p:clrMapOvr>
  <p:transition spd="slow">
    <p:pull/>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346976" y="3861048"/>
            <a:ext cx="2575173" cy="2575173"/>
          </a:xfrm>
          <a:prstGeom prst="ellipse">
            <a:avLst/>
          </a:prstGeom>
          <a:ln>
            <a:noFill/>
          </a:ln>
          <a:effectLst>
            <a:softEdge rad="112500"/>
          </a:effectLst>
        </p:spPr>
      </p:pic>
      <p:sp>
        <p:nvSpPr>
          <p:cNvPr id="2" name="Title 1"/>
          <p:cNvSpPr>
            <a:spLocks noGrp="1"/>
          </p:cNvSpPr>
          <p:nvPr>
            <p:ph type="title"/>
          </p:nvPr>
        </p:nvSpPr>
        <p:spPr/>
        <p:txBody>
          <a:bodyPr>
            <a:normAutofit/>
          </a:bodyPr>
          <a:lstStyle/>
          <a:p>
            <a:pPr algn="ctr"/>
            <a:r>
              <a:rPr lang="el-GR" sz="4400" b="1" u="sng" dirty="0" smtClean="0"/>
              <a:t>ΠΡΟΣΟΧΗ!!</a:t>
            </a:r>
            <a:endParaRPr lang="el-GR" sz="4400" b="1" u="sng" dirty="0"/>
          </a:p>
        </p:txBody>
      </p:sp>
      <p:sp>
        <p:nvSpPr>
          <p:cNvPr id="3" name="Content Placeholder 2"/>
          <p:cNvSpPr>
            <a:spLocks noGrp="1"/>
          </p:cNvSpPr>
          <p:nvPr>
            <p:ph idx="1"/>
          </p:nvPr>
        </p:nvSpPr>
        <p:spPr/>
        <p:txBody>
          <a:bodyPr>
            <a:normAutofit/>
          </a:bodyPr>
          <a:lstStyle/>
          <a:p>
            <a:r>
              <a:rPr lang="el-GR" dirty="0" smtClean="0"/>
              <a:t>Μη </a:t>
            </a:r>
            <a:r>
              <a:rPr lang="el-GR" dirty="0"/>
              <a:t>τον μετακινήσετε παρά</a:t>
            </a:r>
            <a:r>
              <a:rPr lang="en-US" dirty="0"/>
              <a:t> </a:t>
            </a:r>
            <a:r>
              <a:rPr lang="el-GR" dirty="0"/>
              <a:t>μόνο</a:t>
            </a:r>
            <a:r>
              <a:rPr lang="en-US" dirty="0"/>
              <a:t> </a:t>
            </a:r>
            <a:r>
              <a:rPr lang="el-GR" dirty="0"/>
              <a:t>αν</a:t>
            </a:r>
            <a:r>
              <a:rPr lang="en-US" dirty="0"/>
              <a:t> </a:t>
            </a:r>
            <a:r>
              <a:rPr lang="el-GR" dirty="0"/>
              <a:t>κινδυνεύει</a:t>
            </a:r>
          </a:p>
          <a:p>
            <a:r>
              <a:rPr lang="el-GR" dirty="0" smtClean="0"/>
              <a:t>Μην</a:t>
            </a:r>
            <a:r>
              <a:rPr lang="en-US" dirty="0" smtClean="0"/>
              <a:t> </a:t>
            </a:r>
            <a:r>
              <a:rPr lang="el-GR" dirty="0"/>
              <a:t>προσπαθήσετε</a:t>
            </a:r>
            <a:r>
              <a:rPr lang="en-US" dirty="0"/>
              <a:t> </a:t>
            </a:r>
            <a:r>
              <a:rPr lang="el-GR" dirty="0"/>
              <a:t>να</a:t>
            </a:r>
            <a:r>
              <a:rPr lang="en-US" dirty="0"/>
              <a:t> </a:t>
            </a:r>
            <a:r>
              <a:rPr lang="el-GR" dirty="0"/>
              <a:t>τον</a:t>
            </a:r>
            <a:r>
              <a:rPr lang="en-US" dirty="0"/>
              <a:t> </a:t>
            </a:r>
            <a:r>
              <a:rPr lang="el-GR" dirty="0"/>
              <a:t>ακινητοποιήσετε</a:t>
            </a:r>
            <a:r>
              <a:rPr lang="en-US" dirty="0"/>
              <a:t> </a:t>
            </a:r>
            <a:r>
              <a:rPr lang="el-GR" dirty="0"/>
              <a:t>κατά</a:t>
            </a:r>
            <a:r>
              <a:rPr lang="en-US" dirty="0"/>
              <a:t> </a:t>
            </a:r>
            <a:r>
              <a:rPr lang="el-GR" dirty="0"/>
              <a:t>τη</a:t>
            </a:r>
            <a:r>
              <a:rPr lang="en-US" dirty="0"/>
              <a:t> </a:t>
            </a:r>
            <a:r>
              <a:rPr lang="el-GR" dirty="0"/>
              <a:t>διάρκεια</a:t>
            </a:r>
            <a:r>
              <a:rPr lang="en-US" dirty="0"/>
              <a:t> </a:t>
            </a:r>
            <a:r>
              <a:rPr lang="el-GR" dirty="0"/>
              <a:t>των</a:t>
            </a:r>
            <a:r>
              <a:rPr lang="en-US" dirty="0"/>
              <a:t> </a:t>
            </a:r>
            <a:r>
              <a:rPr lang="el-GR" dirty="0"/>
              <a:t>σπασμών</a:t>
            </a:r>
          </a:p>
          <a:p>
            <a:r>
              <a:rPr lang="el-GR" dirty="0" smtClean="0"/>
              <a:t>Μη</a:t>
            </a:r>
            <a:r>
              <a:rPr lang="en-US" dirty="0" smtClean="0"/>
              <a:t> </a:t>
            </a:r>
            <a:r>
              <a:rPr lang="el-GR" dirty="0"/>
              <a:t>προσπαθήσετε</a:t>
            </a:r>
            <a:r>
              <a:rPr lang="en-US" dirty="0"/>
              <a:t> </a:t>
            </a:r>
            <a:r>
              <a:rPr lang="el-GR" dirty="0"/>
              <a:t>να</a:t>
            </a:r>
            <a:r>
              <a:rPr lang="en-US" dirty="0"/>
              <a:t> </a:t>
            </a:r>
            <a:r>
              <a:rPr lang="el-GR" dirty="0"/>
              <a:t>ανοίξετε</a:t>
            </a:r>
            <a:r>
              <a:rPr lang="en-US" dirty="0"/>
              <a:t> </a:t>
            </a:r>
            <a:r>
              <a:rPr lang="el-GR" dirty="0"/>
              <a:t>το</a:t>
            </a:r>
            <a:r>
              <a:rPr lang="en-US" dirty="0"/>
              <a:t> </a:t>
            </a:r>
            <a:r>
              <a:rPr lang="el-GR" dirty="0"/>
              <a:t>στόμα</a:t>
            </a:r>
            <a:r>
              <a:rPr lang="en-US" dirty="0"/>
              <a:t> </a:t>
            </a:r>
            <a:r>
              <a:rPr lang="el-GR" dirty="0"/>
              <a:t>και</a:t>
            </a:r>
            <a:r>
              <a:rPr lang="en-US" dirty="0"/>
              <a:t> </a:t>
            </a:r>
            <a:r>
              <a:rPr lang="el-GR" dirty="0"/>
              <a:t>μη</a:t>
            </a:r>
            <a:r>
              <a:rPr lang="en-US" dirty="0"/>
              <a:t> </a:t>
            </a:r>
            <a:r>
              <a:rPr lang="el-GR" dirty="0"/>
              <a:t>βάζετε</a:t>
            </a:r>
            <a:r>
              <a:rPr lang="en-US" dirty="0"/>
              <a:t> </a:t>
            </a:r>
            <a:r>
              <a:rPr lang="el-GR" dirty="0"/>
              <a:t>τίποτα</a:t>
            </a:r>
            <a:r>
              <a:rPr lang="en-US" dirty="0"/>
              <a:t> </a:t>
            </a:r>
            <a:r>
              <a:rPr lang="el-GR" dirty="0"/>
              <a:t>μέσα</a:t>
            </a:r>
            <a:r>
              <a:rPr lang="en-US" dirty="0"/>
              <a:t> </a:t>
            </a:r>
            <a:r>
              <a:rPr lang="el-GR" dirty="0" smtClean="0"/>
              <a:t>σ’αυτό</a:t>
            </a:r>
            <a:endParaRPr lang="el-GR" dirty="0"/>
          </a:p>
        </p:txBody>
      </p:sp>
    </p:spTree>
    <p:extLst>
      <p:ext uri="{BB962C8B-B14F-4D97-AF65-F5344CB8AC3E}">
        <p14:creationId xmlns:p14="http://schemas.microsoft.com/office/powerpoint/2010/main" val="4259363572"/>
      </p:ext>
    </p:extLst>
  </p:cSld>
  <p:clrMapOvr>
    <a:masterClrMapping/>
  </p:clrMapOvr>
  <p:transition spd="slow">
    <p:cove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346976" y="3861048"/>
            <a:ext cx="2575173" cy="2575173"/>
          </a:xfrm>
          <a:prstGeom prst="ellipse">
            <a:avLst/>
          </a:prstGeom>
          <a:ln>
            <a:noFill/>
          </a:ln>
          <a:effectLst>
            <a:softEdge rad="112500"/>
          </a:effectLst>
        </p:spPr>
      </p:pic>
      <p:sp>
        <p:nvSpPr>
          <p:cNvPr id="2" name="Title 1"/>
          <p:cNvSpPr>
            <a:spLocks noGrp="1"/>
          </p:cNvSpPr>
          <p:nvPr>
            <p:ph type="title"/>
          </p:nvPr>
        </p:nvSpPr>
        <p:spPr>
          <a:xfrm>
            <a:off x="467544" y="188640"/>
            <a:ext cx="8229600" cy="1399032"/>
          </a:xfrm>
        </p:spPr>
        <p:txBody>
          <a:bodyPr>
            <a:normAutofit/>
          </a:bodyPr>
          <a:lstStyle/>
          <a:p>
            <a:pPr algn="ctr"/>
            <a:r>
              <a:rPr lang="el-GR" sz="4400" b="1" u="sng" dirty="0" smtClean="0"/>
              <a:t>ΠΡΟΣΟΧΗ!!</a:t>
            </a:r>
            <a:endParaRPr lang="el-GR" sz="4400" b="1" u="sng" dirty="0"/>
          </a:p>
        </p:txBody>
      </p:sp>
      <p:sp>
        <p:nvSpPr>
          <p:cNvPr id="3" name="Content Placeholder 2"/>
          <p:cNvSpPr>
            <a:spLocks noGrp="1"/>
          </p:cNvSpPr>
          <p:nvPr>
            <p:ph idx="1"/>
          </p:nvPr>
        </p:nvSpPr>
        <p:spPr>
          <a:xfrm>
            <a:off x="251520" y="1575048"/>
            <a:ext cx="8229600" cy="4572000"/>
          </a:xfrm>
        </p:spPr>
        <p:txBody>
          <a:bodyPr>
            <a:normAutofit lnSpcReduction="10000"/>
          </a:bodyPr>
          <a:lstStyle/>
          <a:p>
            <a:r>
              <a:rPr lang="el-GR" dirty="0" smtClean="0"/>
              <a:t>Προστατεύστε</a:t>
            </a:r>
            <a:r>
              <a:rPr lang="en-US" dirty="0" smtClean="0"/>
              <a:t> </a:t>
            </a:r>
            <a:r>
              <a:rPr lang="el-GR" dirty="0"/>
              <a:t>τον</a:t>
            </a:r>
            <a:r>
              <a:rPr lang="en-US" dirty="0"/>
              <a:t> </a:t>
            </a:r>
            <a:r>
              <a:rPr lang="el-GR" dirty="0"/>
              <a:t>από</a:t>
            </a:r>
            <a:r>
              <a:rPr lang="en-US" dirty="0"/>
              <a:t> </a:t>
            </a:r>
            <a:r>
              <a:rPr lang="el-GR" dirty="0"/>
              <a:t>χτυπήματα,</a:t>
            </a:r>
            <a:r>
              <a:rPr lang="en-US" dirty="0"/>
              <a:t> </a:t>
            </a:r>
            <a:r>
              <a:rPr lang="el-GR" dirty="0"/>
              <a:t>απομακρύνοντας</a:t>
            </a:r>
            <a:r>
              <a:rPr lang="en-US" dirty="0"/>
              <a:t> </a:t>
            </a:r>
            <a:r>
              <a:rPr lang="el-GR" dirty="0"/>
              <a:t>επικίνδυνα</a:t>
            </a:r>
            <a:r>
              <a:rPr lang="en-US" dirty="0"/>
              <a:t> </a:t>
            </a:r>
            <a:r>
              <a:rPr lang="el-GR" dirty="0"/>
              <a:t>αντικείμενα</a:t>
            </a:r>
            <a:r>
              <a:rPr lang="en-US" dirty="0"/>
              <a:t> </a:t>
            </a:r>
            <a:r>
              <a:rPr lang="el-GR" dirty="0"/>
              <a:t>και</a:t>
            </a:r>
            <a:r>
              <a:rPr lang="en-US" dirty="0"/>
              <a:t> </a:t>
            </a:r>
            <a:r>
              <a:rPr lang="el-GR" dirty="0"/>
              <a:t>πλησιάζοντας</a:t>
            </a:r>
            <a:r>
              <a:rPr lang="en-US" dirty="0"/>
              <a:t> </a:t>
            </a:r>
            <a:r>
              <a:rPr lang="el-GR" dirty="0"/>
              <a:t>κάτι</a:t>
            </a:r>
            <a:r>
              <a:rPr lang="en-US" dirty="0"/>
              <a:t> </a:t>
            </a:r>
            <a:r>
              <a:rPr lang="el-GR" dirty="0"/>
              <a:t>μαλακό(μαξιλάρι,κουβέρτα)</a:t>
            </a:r>
          </a:p>
          <a:p>
            <a:r>
              <a:rPr lang="el-GR" dirty="0" smtClean="0"/>
              <a:t>Μην</a:t>
            </a:r>
            <a:r>
              <a:rPr lang="en-US" dirty="0" smtClean="0"/>
              <a:t> </a:t>
            </a:r>
            <a:r>
              <a:rPr lang="el-GR" dirty="0"/>
              <a:t>επιχειρήσετε</a:t>
            </a:r>
            <a:r>
              <a:rPr lang="en-US" dirty="0"/>
              <a:t> </a:t>
            </a:r>
            <a:r>
              <a:rPr lang="el-GR" dirty="0"/>
              <a:t>να</a:t>
            </a:r>
            <a:r>
              <a:rPr lang="en-US" dirty="0"/>
              <a:t> </a:t>
            </a:r>
            <a:r>
              <a:rPr lang="el-GR" dirty="0"/>
              <a:t>επαναφέρετε</a:t>
            </a:r>
            <a:r>
              <a:rPr lang="en-US" dirty="0"/>
              <a:t> </a:t>
            </a:r>
            <a:r>
              <a:rPr lang="el-GR" dirty="0"/>
              <a:t>τις</a:t>
            </a:r>
            <a:r>
              <a:rPr lang="en-US" dirty="0"/>
              <a:t> </a:t>
            </a:r>
            <a:r>
              <a:rPr lang="el-GR" dirty="0"/>
              <a:t>αισθήσεις</a:t>
            </a:r>
            <a:r>
              <a:rPr lang="en-US" dirty="0"/>
              <a:t> </a:t>
            </a:r>
            <a:r>
              <a:rPr lang="el-GR" dirty="0"/>
              <a:t>με</a:t>
            </a:r>
            <a:r>
              <a:rPr lang="en-US" dirty="0"/>
              <a:t> </a:t>
            </a:r>
            <a:r>
              <a:rPr lang="el-GR" dirty="0"/>
              <a:t>χαστούκια</a:t>
            </a:r>
            <a:r>
              <a:rPr lang="en-US" dirty="0"/>
              <a:t> </a:t>
            </a:r>
            <a:r>
              <a:rPr lang="el-GR" dirty="0"/>
              <a:t>και</a:t>
            </a:r>
            <a:r>
              <a:rPr lang="en-US" dirty="0"/>
              <a:t> </a:t>
            </a:r>
            <a:r>
              <a:rPr lang="el-GR" dirty="0"/>
              <a:t>τραντάγματα,</a:t>
            </a:r>
            <a:r>
              <a:rPr lang="en-US" dirty="0"/>
              <a:t> </a:t>
            </a:r>
            <a:r>
              <a:rPr lang="el-GR" dirty="0"/>
              <a:t>ο</a:t>
            </a:r>
            <a:r>
              <a:rPr lang="en-US" dirty="0"/>
              <a:t> </a:t>
            </a:r>
            <a:r>
              <a:rPr lang="el-GR" dirty="0"/>
              <a:t>ασθενής</a:t>
            </a:r>
            <a:r>
              <a:rPr lang="en-US" dirty="0"/>
              <a:t> </a:t>
            </a:r>
            <a:r>
              <a:rPr lang="el-GR" dirty="0"/>
              <a:t>θα</a:t>
            </a:r>
            <a:r>
              <a:rPr lang="en-US" dirty="0"/>
              <a:t> </a:t>
            </a:r>
            <a:r>
              <a:rPr lang="el-GR" dirty="0"/>
              <a:t>επανέλθει</a:t>
            </a:r>
            <a:r>
              <a:rPr lang="en-US" dirty="0"/>
              <a:t> </a:t>
            </a:r>
            <a:r>
              <a:rPr lang="el-GR" dirty="0"/>
              <a:t>μόνος</a:t>
            </a:r>
            <a:r>
              <a:rPr lang="en-US" dirty="0"/>
              <a:t> </a:t>
            </a:r>
            <a:r>
              <a:rPr lang="el-GR" dirty="0"/>
              <a:t>του</a:t>
            </a:r>
            <a:r>
              <a:rPr lang="en-US" dirty="0"/>
              <a:t> </a:t>
            </a:r>
            <a:r>
              <a:rPr lang="el-GR" dirty="0"/>
              <a:t>μετά</a:t>
            </a:r>
            <a:r>
              <a:rPr lang="en-US" dirty="0"/>
              <a:t> </a:t>
            </a:r>
            <a:r>
              <a:rPr lang="el-GR" dirty="0"/>
              <a:t>το</a:t>
            </a:r>
            <a:r>
              <a:rPr lang="en-US" dirty="0"/>
              <a:t> </a:t>
            </a:r>
            <a:r>
              <a:rPr lang="el-GR" dirty="0"/>
              <a:t>πέρας</a:t>
            </a:r>
            <a:r>
              <a:rPr lang="en-US" dirty="0"/>
              <a:t> </a:t>
            </a:r>
            <a:r>
              <a:rPr lang="el-GR" dirty="0"/>
              <a:t>της</a:t>
            </a:r>
            <a:r>
              <a:rPr lang="en-US" dirty="0"/>
              <a:t> </a:t>
            </a:r>
            <a:r>
              <a:rPr lang="el-GR" dirty="0"/>
              <a:t>κρίσης.</a:t>
            </a:r>
            <a:endParaRPr lang="en-US" dirty="0"/>
          </a:p>
          <a:p>
            <a:r>
              <a:rPr lang="el-GR" dirty="0"/>
              <a:t>Μη δώσετε στον πάσχοντα τίποτα να πιεί μέχρι να επανέλθει πλήρως . </a:t>
            </a:r>
            <a:endParaRPr lang="en" dirty="0"/>
          </a:p>
        </p:txBody>
      </p:sp>
    </p:spTree>
    <p:extLst>
      <p:ext uri="{BB962C8B-B14F-4D97-AF65-F5344CB8AC3E}">
        <p14:creationId xmlns:p14="http://schemas.microsoft.com/office/powerpoint/2010/main" val="3684068670"/>
      </p:ext>
    </p:extLst>
  </p:cSld>
  <p:clrMapOvr>
    <a:masterClrMapping/>
  </p:clrMapOvr>
  <mc:AlternateContent xmlns:mc="http://schemas.openxmlformats.org/markup-compatibility/2006" xmlns:p14="http://schemas.microsoft.com/office/powerpoint/2010/main">
    <mc:Choice Requires="p14">
      <p:transition spd="slow">
        <p14:flash/>
      </p:transition>
    </mc:Choice>
    <mc:Fallback xmlns="">
      <p:transition spd="slow">
        <p:fade/>
      </p:transition>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Verve">
  <a:themeElements>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Verve">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shade val="48000"/>
                <a:satMod val="230000"/>
              </a:schemeClr>
            </a:gs>
            <a:gs pos="60000">
              <a:schemeClr val="phClr">
                <a:shade val="92000"/>
                <a:satMod val="230000"/>
              </a:schemeClr>
            </a:gs>
            <a:gs pos="100000">
              <a:schemeClr val="phClr">
                <a:tint val="85000"/>
                <a:satMod val="400000"/>
              </a:schemeClr>
            </a:gs>
          </a:gsLst>
          <a:lin ang="5400000" scaled="0"/>
        </a:gradFill>
        <a:blipFill>
          <a:blip xmlns:r="http://schemas.openxmlformats.org/officeDocument/2006/relationships" r:embed="rId1">
            <a:duotone>
              <a:schemeClr val="phClr">
                <a:shade val="1200"/>
                <a:satMod val="150000"/>
              </a:schemeClr>
              <a:schemeClr val="phClr">
                <a:tint val="90000"/>
                <a:satMod val="150000"/>
              </a:schemeClr>
            </a:duotone>
          </a:blip>
          <a:tile tx="0" ty="0" sx="70000" sy="7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Verve</Template>
  <TotalTime>144</TotalTime>
  <Words>1146</Words>
  <Application>Microsoft Office PowerPoint</Application>
  <PresentationFormat>On-screen Show (4:3)</PresentationFormat>
  <Paragraphs>130</Paragraphs>
  <Slides>32</Slides>
  <Notes>0</Notes>
  <HiddenSlides>0</HiddenSlides>
  <MMClips>0</MMClips>
  <ScaleCrop>false</ScaleCrop>
  <HeadingPairs>
    <vt:vector size="4" baseType="variant">
      <vt:variant>
        <vt:lpstr>Theme</vt:lpstr>
      </vt:variant>
      <vt:variant>
        <vt:i4>1</vt:i4>
      </vt:variant>
      <vt:variant>
        <vt:lpstr>Slide Titles</vt:lpstr>
      </vt:variant>
      <vt:variant>
        <vt:i4>32</vt:i4>
      </vt:variant>
    </vt:vector>
  </HeadingPairs>
  <TitlesOfParts>
    <vt:vector size="33" baseType="lpstr">
      <vt:lpstr>Verve</vt:lpstr>
      <vt:lpstr>Πρώτες Βοήθειες</vt:lpstr>
      <vt:lpstr>Θέματα:</vt:lpstr>
      <vt:lpstr>ΕΠΙΛΗΨΊΑ</vt:lpstr>
      <vt:lpstr>Πρώτες Βοήθειες</vt:lpstr>
      <vt:lpstr>Πρώτες Βοήθειες</vt:lpstr>
      <vt:lpstr>Πρώτες Βοήθειες</vt:lpstr>
      <vt:lpstr>Πρώτες Βοήθειες</vt:lpstr>
      <vt:lpstr>ΠΡΟΣΟΧΗ!!</vt:lpstr>
      <vt:lpstr>ΠΡΟΣΟΧΗ!!</vt:lpstr>
      <vt:lpstr>Καρδιακές Παθήσεις </vt:lpstr>
      <vt:lpstr>ΣΤΗΘΑΓΧΗ </vt:lpstr>
      <vt:lpstr>Πρώτες Βοήθειες</vt:lpstr>
      <vt:lpstr>ΕΜΦΡΑΓΜΑ </vt:lpstr>
      <vt:lpstr>Συμπτώματα  </vt:lpstr>
      <vt:lpstr>Πρώτες Βοήθειες </vt:lpstr>
      <vt:lpstr>Γι ́αυτό συνιστούνται :  </vt:lpstr>
      <vt:lpstr>Παρατήρηση ΚΑΡΠΑ : </vt:lpstr>
      <vt:lpstr>ΟΔΗΓΙΕΣ ΚΑΡΠΑ</vt:lpstr>
      <vt:lpstr> ΔΗΛΗΤΗΡΙΑΣΕΙΣ</vt:lpstr>
      <vt:lpstr>Α.ΔΗΛΗΤΗΡΙΑΣΗ ΑΠΟ ΤΟ ΠΕΠΤΙΚΟ α. Απορροφώμενα Δηλητήρια</vt:lpstr>
      <vt:lpstr>β.Καυστικά Δηλητήρια </vt:lpstr>
      <vt:lpstr>Η πρόκληση εμέτου απαγορεύεται:</vt:lpstr>
      <vt:lpstr>Β.ΔΗΛΗΤΗΡΙΑΣΗ ΑΠΟ ΤΟ ΑΝΑΠΝΕΥΣΤΙΚΟ</vt:lpstr>
      <vt:lpstr>Πρώτες Βοήθειες</vt:lpstr>
      <vt:lpstr>Πρώτες Βοήθειες</vt:lpstr>
      <vt:lpstr>Γ.ΔΗΛΗΤΗΡΙΑ ΕΙΣΕΡΧΟΜΕΝΑ ΑΠΟ ΤΟ ΔΕΡΜΑ</vt:lpstr>
      <vt:lpstr>Πρώτες Βοήθειες </vt:lpstr>
      <vt:lpstr>ΔΗΛΗΤΗΡΙΑΣΗ ΑΠΟ ΟΙΝΟΠΝΕΥΜΑ</vt:lpstr>
      <vt:lpstr>Πρώτες Βοήθειες</vt:lpstr>
      <vt:lpstr>ΤΡΟΦΙΚΗ ΔΗΛΗΤΗΡΙΑΣΗ </vt:lpstr>
      <vt:lpstr>Πρώτες Βοήθειες </vt:lpstr>
      <vt:lpstr>ΤΕΛΟΣ</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Πρώτες Βοήθειες</dc:title>
  <dc:creator>Mariela</dc:creator>
  <cp:lastModifiedBy>Mariela</cp:lastModifiedBy>
  <cp:revision>15</cp:revision>
  <dcterms:created xsi:type="dcterms:W3CDTF">2014-11-25T14:38:29Z</dcterms:created>
  <dcterms:modified xsi:type="dcterms:W3CDTF">2015-05-11T20:40:03Z</dcterms:modified>
</cp:coreProperties>
</file>