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AC9CCD-3D54-4EE4-96DA-12D78EBF78CF}" type="datetimeFigureOut">
              <a:rPr lang="el-GR" smtClean="0"/>
              <a:t>27/4/2018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C435F-0A5D-4057-897D-119E76F50DC3}"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ctr"/>
            <a:endParaRPr lang="el-GR" baseline="0" dirty="0" smtClean="0"/>
          </a:p>
        </p:txBody>
      </p:sp>
      <p:sp>
        <p:nvSpPr>
          <p:cNvPr id="4" name="3 - Θέση αριθμού διαφάνειας"/>
          <p:cNvSpPr>
            <a:spLocks noGrp="1"/>
          </p:cNvSpPr>
          <p:nvPr>
            <p:ph type="sldNum" sz="quarter" idx="10"/>
          </p:nvPr>
        </p:nvSpPr>
        <p:spPr/>
        <p:txBody>
          <a:bodyPr/>
          <a:lstStyle/>
          <a:p>
            <a:fld id="{3EAC435F-0A5D-4057-897D-119E76F50DC3}" type="slidenum">
              <a:rPr lang="el-GR" smtClean="0"/>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D821DE-CB9E-4EF6-AA6B-3CA1FE0EFB08}" type="datetimeFigureOut">
              <a:rPr lang="el-GR" smtClean="0"/>
              <a:pPr/>
              <a:t>27/4/2018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1CABEA-0A3C-4F76-9602-9798EA001ED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chemeClr val="accent6">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821DE-CB9E-4EF6-AA6B-3CA1FE0EFB08}" type="datetimeFigureOut">
              <a:rPr lang="el-GR" smtClean="0"/>
              <a:pPr/>
              <a:t>27/4/2018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CABEA-0A3C-4F76-9602-9798EA001ED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285727"/>
            <a:ext cx="7986714" cy="571505"/>
          </a:xfrm>
        </p:spPr>
        <p:txBody>
          <a:bodyPr>
            <a:normAutofit fontScale="90000"/>
          </a:bodyPr>
          <a:lstStyle/>
          <a:p>
            <a:r>
              <a:rPr lang="el-GR" dirty="0" smtClean="0"/>
              <a:t>ΥΠΕΡΤΡΟΦΕΣ</a:t>
            </a:r>
            <a:endParaRPr lang="el-GR" dirty="0"/>
          </a:p>
        </p:txBody>
      </p:sp>
      <p:sp>
        <p:nvSpPr>
          <p:cNvPr id="3" name="2 - Υπότιτλος"/>
          <p:cNvSpPr>
            <a:spLocks noGrp="1"/>
          </p:cNvSpPr>
          <p:nvPr>
            <p:ph type="subTitle" idx="1"/>
          </p:nvPr>
        </p:nvSpPr>
        <p:spPr>
          <a:xfrm>
            <a:off x="571472" y="1214422"/>
            <a:ext cx="8143932" cy="5214974"/>
          </a:xfrm>
        </p:spPr>
        <p:txBody>
          <a:bodyPr/>
          <a:lstStyle/>
          <a:p>
            <a:r>
              <a:rPr lang="en-US" dirty="0" smtClean="0"/>
              <a:t>  </a:t>
            </a:r>
            <a:r>
              <a:rPr lang="el-GR" sz="3600" dirty="0" smtClean="0">
                <a:solidFill>
                  <a:schemeClr val="accent2">
                    <a:lumMod val="50000"/>
                  </a:schemeClr>
                </a:solidFill>
              </a:rPr>
              <a:t>Τροφές που εκτιμωνται για τις θρεπτικές τους ουσίες και τις θεραπευτικές ευεργετικές τους ιδιότητες …</a:t>
            </a:r>
          </a:p>
          <a:p>
            <a:r>
              <a:rPr lang="el-GR" sz="3600" dirty="0" smtClean="0">
                <a:solidFill>
                  <a:schemeClr val="accent2">
                    <a:lumMod val="50000"/>
                  </a:schemeClr>
                </a:solidFill>
              </a:rPr>
              <a:t>Ορισμένες από τις οποίες είναι </a:t>
            </a:r>
            <a:r>
              <a:rPr lang="el-GR" dirty="0" smtClean="0">
                <a:solidFill>
                  <a:schemeClr val="accent2">
                    <a:lumMod val="50000"/>
                  </a:schemeClr>
                </a:solidFill>
              </a:rPr>
              <a:t>…</a:t>
            </a:r>
            <a:endParaRPr lang="el-GR" dirty="0">
              <a:solidFill>
                <a:schemeClr val="accent2">
                  <a:lumMod val="50000"/>
                </a:schemeClr>
              </a:solidFill>
            </a:endParaRPr>
          </a:p>
        </p:txBody>
      </p:sp>
      <p:sp>
        <p:nvSpPr>
          <p:cNvPr id="12290" name="AutoShape 2" descr="Αποτέλεσμα εικόνας για υπερτροφες"/>
          <p:cNvSpPr>
            <a:spLocks noChangeAspect="1" noChangeArrowheads="1"/>
          </p:cNvSpPr>
          <p:nvPr/>
        </p:nvSpPr>
        <p:spPr bwMode="auto">
          <a:xfrm>
            <a:off x="155575" y="-1736725"/>
            <a:ext cx="6286500" cy="3619500"/>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2292" name="AutoShape 4" descr="Αποτέλεσμα εικόνας για υπερτροφες"/>
          <p:cNvSpPr>
            <a:spLocks noChangeAspect="1" noChangeArrowheads="1"/>
          </p:cNvSpPr>
          <p:nvPr/>
        </p:nvSpPr>
        <p:spPr bwMode="auto">
          <a:xfrm>
            <a:off x="155575" y="-1736725"/>
            <a:ext cx="6286500" cy="3619500"/>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2294" name="AutoShape 6" descr="Αποτέλεσμα εικόνας για υπερτροφες"/>
          <p:cNvSpPr>
            <a:spLocks noChangeAspect="1" noChangeArrowheads="1"/>
          </p:cNvSpPr>
          <p:nvPr/>
        </p:nvSpPr>
        <p:spPr bwMode="auto">
          <a:xfrm>
            <a:off x="155575" y="-1736725"/>
            <a:ext cx="6286500" cy="3619500"/>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2296" name="AutoShape 8" descr="Αποτέλεσμα εικόνας για υπερτροφε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12298" name="Picture 10" descr="Σχετική εικόνα"/>
          <p:cNvPicPr>
            <a:picLocks noChangeAspect="1" noChangeArrowheads="1"/>
          </p:cNvPicPr>
          <p:nvPr/>
        </p:nvPicPr>
        <p:blipFill>
          <a:blip r:embed="rId2" cstate="print"/>
          <a:srcRect/>
          <a:stretch>
            <a:fillRect/>
          </a:stretch>
        </p:blipFill>
        <p:spPr bwMode="auto">
          <a:xfrm>
            <a:off x="1214414" y="3786190"/>
            <a:ext cx="6715172" cy="278608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lstStyle/>
          <a:p>
            <a:r>
              <a:rPr lang="el-GR" dirty="0" smtClean="0"/>
              <a:t>ΓΚΟΤΖΙ ΜΠΕΡΙ </a:t>
            </a:r>
            <a:endParaRPr lang="el-GR" dirty="0"/>
          </a:p>
        </p:txBody>
      </p:sp>
      <p:sp>
        <p:nvSpPr>
          <p:cNvPr id="3" name="2 - Θέση περιεχομένου"/>
          <p:cNvSpPr>
            <a:spLocks noGrp="1"/>
          </p:cNvSpPr>
          <p:nvPr>
            <p:ph idx="1"/>
          </p:nvPr>
        </p:nvSpPr>
        <p:spPr>
          <a:xfrm>
            <a:off x="457200" y="1142984"/>
            <a:ext cx="8229600" cy="5715016"/>
          </a:xfrm>
        </p:spPr>
        <p:txBody>
          <a:bodyPr>
            <a:noAutofit/>
          </a:bodyPr>
          <a:lstStyle/>
          <a:p>
            <a:pPr>
              <a:buNone/>
            </a:pPr>
            <a:r>
              <a:rPr lang="el-GR" sz="2400" dirty="0" smtClean="0"/>
              <a:t>Χωρίς καμία δόση υπερβολής, ο μικρός αυτός φρουτένιος καρπός μοιάζει ικανός να θεραπεύσει τα πάντα ή σχεδόν τα πάντα..</a:t>
            </a:r>
            <a:r>
              <a:rPr lang="el-GR" sz="2400" b="1" dirty="0" smtClean="0"/>
              <a:t> </a:t>
            </a:r>
          </a:p>
          <a:p>
            <a:pPr>
              <a:buNone/>
            </a:pPr>
            <a:r>
              <a:rPr lang="el-GR" sz="2400" b="1" dirty="0" smtClean="0"/>
              <a:t>Τι είναι τα γκότζι μπέρι;</a:t>
            </a:r>
            <a:r>
              <a:rPr lang="el-GR" sz="2400" dirty="0" smtClean="0"/>
              <a:t> </a:t>
            </a:r>
          </a:p>
          <a:p>
            <a:pPr>
              <a:buNone/>
            </a:pPr>
            <a:r>
              <a:rPr lang="el-GR" sz="2400" dirty="0"/>
              <a:t> </a:t>
            </a:r>
            <a:r>
              <a:rPr lang="el-GR" sz="2400" dirty="0" smtClean="0"/>
              <a:t>    Μικροί καρποί, σαν μούρα εντονο πορτοκαλοκόκκινο χρώμα. Οι καρποί τους παραδοσιακά θεωρούνται ως σημαντική «υπερτροφή». Δίνουν στον οργανισμό με την απαραίτητη ενέργεια για τις καθημερινές του λειτουργίες, ακόμα και κάτω από συνθήκες έντονης πίεσης και άγχους.</a:t>
            </a:r>
            <a:endParaRPr lang="el-GR" sz="2400" dirty="0"/>
          </a:p>
        </p:txBody>
      </p:sp>
      <p:sp>
        <p:nvSpPr>
          <p:cNvPr id="1026" name="AutoShape 2" descr="Αποτέλεσμα εικόνας για γκοτζι μπερ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028" name="AutoShape 4" descr="Αποτέλεσμα εικόνας για γκοτζι μπερ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1030" name="Picture 6" descr="Αποτέλεσμα εικόνας για γκοτζι μπερι"/>
          <p:cNvPicPr>
            <a:picLocks noChangeAspect="1" noChangeArrowheads="1"/>
          </p:cNvPicPr>
          <p:nvPr/>
        </p:nvPicPr>
        <p:blipFill>
          <a:blip r:embed="rId2" cstate="print"/>
          <a:srcRect/>
          <a:stretch>
            <a:fillRect/>
          </a:stretch>
        </p:blipFill>
        <p:spPr bwMode="auto">
          <a:xfrm>
            <a:off x="3929058" y="4786322"/>
            <a:ext cx="4500594" cy="18573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r>
              <a:rPr lang="el-GR" dirty="0" smtClean="0"/>
              <a:t>ΒΑΝΙΛΙΑ </a:t>
            </a:r>
            <a:endParaRPr lang="el-GR" dirty="0"/>
          </a:p>
        </p:txBody>
      </p:sp>
      <p:sp>
        <p:nvSpPr>
          <p:cNvPr id="3" name="2 - Θέση περιεχομένου"/>
          <p:cNvSpPr>
            <a:spLocks noGrp="1"/>
          </p:cNvSpPr>
          <p:nvPr>
            <p:ph idx="1"/>
          </p:nvPr>
        </p:nvSpPr>
        <p:spPr>
          <a:xfrm>
            <a:off x="457200" y="1000108"/>
            <a:ext cx="8229600" cy="5572164"/>
          </a:xfrm>
        </p:spPr>
        <p:txBody>
          <a:bodyPr>
            <a:normAutofit/>
          </a:bodyPr>
          <a:lstStyle/>
          <a:p>
            <a:r>
              <a:rPr lang="el-GR" sz="2400" dirty="0" smtClean="0"/>
              <a:t>Η </a:t>
            </a:r>
            <a:r>
              <a:rPr lang="el-GR" sz="2400" b="1" dirty="0" smtClean="0"/>
              <a:t>βανίλια</a:t>
            </a:r>
            <a:r>
              <a:rPr lang="el-GR" sz="2400" dirty="0" smtClean="0"/>
              <a:t> είναι ένα "μπαχαρικό" το οποίο προέρχεται από την κατεργασία της </a:t>
            </a:r>
            <a:r>
              <a:rPr lang="el-GR" sz="2400" b="1" dirty="0" smtClean="0"/>
              <a:t>ορχιδέας</a:t>
            </a:r>
            <a:r>
              <a:rPr lang="el-GR" sz="2400" dirty="0" smtClean="0"/>
              <a:t> της βανίλιας. Η παραγωγή της εντοπίζεται στις παράκτιες περιοχές του Μεξικού και σε όλον τον κόλπο του.</a:t>
            </a:r>
          </a:p>
          <a:p>
            <a:r>
              <a:rPr lang="el-GR" sz="2400" dirty="0" smtClean="0"/>
              <a:t> </a:t>
            </a:r>
            <a:r>
              <a:rPr lang="el-GR" sz="2400" b="1" dirty="0" smtClean="0"/>
              <a:t>Οι θεραπευτικές ιδιότητες </a:t>
            </a:r>
            <a:r>
              <a:rPr lang="el-GR" sz="2400" dirty="0" smtClean="0"/>
              <a:t/>
            </a:r>
            <a:br>
              <a:rPr lang="el-GR" sz="2400" dirty="0" smtClean="0"/>
            </a:br>
            <a:r>
              <a:rPr lang="el-GR" sz="2400" dirty="0" smtClean="0"/>
              <a:t>Μια σειρά από σωματικά και ψυχολογικά οφέλη αποδίδονται στη βανίλια εδώ και αιώνες. Η βανίλια θεωρείται ότι βελτιώνει τη διάθεση και προτιμάται όταν κανείς θέλει να τονωθεί ενεργειακά. </a:t>
            </a:r>
            <a:endParaRPr lang="el-GR" sz="2400" dirty="0"/>
          </a:p>
        </p:txBody>
      </p:sp>
      <p:pic>
        <p:nvPicPr>
          <p:cNvPr id="15362" name="Picture 2" descr="Σχετική εικόνα"/>
          <p:cNvPicPr>
            <a:picLocks noChangeAspect="1" noChangeArrowheads="1"/>
          </p:cNvPicPr>
          <p:nvPr/>
        </p:nvPicPr>
        <p:blipFill>
          <a:blip r:embed="rId2" cstate="print"/>
          <a:srcRect/>
          <a:stretch>
            <a:fillRect/>
          </a:stretch>
        </p:blipFill>
        <p:spPr bwMode="auto">
          <a:xfrm>
            <a:off x="3714744" y="4286256"/>
            <a:ext cx="4286280" cy="228601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29600" cy="785794"/>
          </a:xfrm>
        </p:spPr>
        <p:txBody>
          <a:bodyPr/>
          <a:lstStyle/>
          <a:p>
            <a:r>
              <a:rPr lang="el-GR" dirty="0" smtClean="0"/>
              <a:t>ΜΥΡΤΙΛΟ</a:t>
            </a:r>
            <a:endParaRPr lang="el-GR" dirty="0"/>
          </a:p>
        </p:txBody>
      </p:sp>
      <p:sp>
        <p:nvSpPr>
          <p:cNvPr id="3" name="2 - Θέση περιεχομένου"/>
          <p:cNvSpPr>
            <a:spLocks noGrp="1"/>
          </p:cNvSpPr>
          <p:nvPr>
            <p:ph idx="1"/>
          </p:nvPr>
        </p:nvSpPr>
        <p:spPr>
          <a:xfrm>
            <a:off x="457200" y="1071546"/>
            <a:ext cx="8229600" cy="5054617"/>
          </a:xfrm>
        </p:spPr>
        <p:txBody>
          <a:bodyPr>
            <a:normAutofit/>
          </a:bodyPr>
          <a:lstStyle/>
          <a:p>
            <a:r>
              <a:rPr lang="el-GR" sz="2400" dirty="0" smtClean="0"/>
              <a:t>Το Μυρτίλο αναφέρεται συχνά από πολλούς ειδικούς ως το </a:t>
            </a:r>
            <a:r>
              <a:rPr lang="el-GR" sz="2400" b="1" dirty="0" smtClean="0"/>
              <a:t>θαυματουργό φυτό της νεότητας</a:t>
            </a:r>
            <a:r>
              <a:rPr lang="el-GR" sz="2400" dirty="0" smtClean="0"/>
              <a:t>. Επίσης χαρακτηρίζεται ως </a:t>
            </a:r>
            <a:r>
              <a:rPr lang="el-GR" sz="2400" b="1" dirty="0" smtClean="0"/>
              <a:t>ο φύλακας της υγείας μας</a:t>
            </a:r>
            <a:r>
              <a:rPr lang="el-GR" sz="2400" dirty="0" smtClean="0"/>
              <a:t>  και σίγουρα όχι άδικα αφού έχει πολλά οφέλη στον οργανισμό μας. Τα Μύρτιλα είναι πλούσια σε </a:t>
            </a:r>
            <a:r>
              <a:rPr lang="el-GR" sz="2400" b="1" dirty="0" smtClean="0"/>
              <a:t>αντιοξειδωτικές βιταμίνες Α, C, Ε και  σε σάκχαρα, κάλιο, μαγνήσιο, φωσφόρο, ανόργανα οξέα, μεταλλικά άλατα και φυτικές ίνες</a:t>
            </a:r>
            <a:r>
              <a:rPr lang="el-GR" sz="2400" dirty="0" smtClean="0"/>
              <a:t>. Το Μυρτίλο είναι εξαιρετική πηγή αντιοξειδωτικών και βιταμινών είναι πλέον γνωστό!!!</a:t>
            </a:r>
            <a:endParaRPr lang="el-GR" sz="2400" dirty="0"/>
          </a:p>
        </p:txBody>
      </p:sp>
      <p:pic>
        <p:nvPicPr>
          <p:cNvPr id="16386" name="Picture 2" descr="Αποτέλεσμα εικόνας για μύρτιλο"/>
          <p:cNvPicPr>
            <a:picLocks noChangeAspect="1" noChangeArrowheads="1"/>
          </p:cNvPicPr>
          <p:nvPr/>
        </p:nvPicPr>
        <p:blipFill>
          <a:blip r:embed="rId2" cstate="print"/>
          <a:srcRect/>
          <a:stretch>
            <a:fillRect/>
          </a:stretch>
        </p:blipFill>
        <p:spPr bwMode="auto">
          <a:xfrm>
            <a:off x="571472" y="4357694"/>
            <a:ext cx="3857652" cy="20002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r>
              <a:rPr lang="el-GR" dirty="0" smtClean="0"/>
              <a:t>ΕΛΑΙΟΛΑΔΟ </a:t>
            </a:r>
            <a:endParaRPr lang="el-GR" dirty="0"/>
          </a:p>
        </p:txBody>
      </p:sp>
      <p:sp>
        <p:nvSpPr>
          <p:cNvPr id="3" name="2 - Θέση περιεχομένου"/>
          <p:cNvSpPr>
            <a:spLocks noGrp="1"/>
          </p:cNvSpPr>
          <p:nvPr>
            <p:ph idx="1"/>
          </p:nvPr>
        </p:nvSpPr>
        <p:spPr>
          <a:xfrm>
            <a:off x="428596" y="928670"/>
            <a:ext cx="8229600" cy="5643578"/>
          </a:xfrm>
        </p:spPr>
        <p:txBody>
          <a:bodyPr/>
          <a:lstStyle/>
          <a:p>
            <a:r>
              <a:rPr lang="el-GR" sz="2400" b="1" dirty="0" smtClean="0"/>
              <a:t>Από την αρχαιότητα είναι γνωστό ότι το ελαιόλαδο στη διατροφή μας είναι ζωτικής σημασίας για την υγεία του κάθε οργανισμού. </a:t>
            </a:r>
            <a:r>
              <a:rPr lang="el-GR" sz="2400" dirty="0" smtClean="0"/>
              <a:t>θεωρείται πολύτιμο για την υγεία, αφού συνδέεται με τη μείωση του κινδύνου ανάπτυξης αθηροσκληρωτικών ασθενειών και στεφανιαίας νόσου.</a:t>
            </a:r>
          </a:p>
          <a:p>
            <a:r>
              <a:rPr lang="el-GR" sz="2400" b="1" dirty="0" smtClean="0"/>
              <a:t> Το ελαιόλαδο αγαπάει την καρδιά!</a:t>
            </a:r>
            <a:r>
              <a:rPr lang="el-GR" sz="2400" dirty="0" smtClean="0"/>
              <a:t> </a:t>
            </a:r>
          </a:p>
          <a:p>
            <a:pPr>
              <a:buNone/>
            </a:pPr>
            <a:r>
              <a:rPr lang="el-GR" sz="2400" dirty="0" smtClean="0"/>
              <a:t>Μπορεί να μειώσει τον κίνδυνο της στεφανιαίας νόσου,</a:t>
            </a:r>
          </a:p>
          <a:p>
            <a:pPr>
              <a:buNone/>
            </a:pPr>
            <a:r>
              <a:rPr lang="el-GR" sz="2400" dirty="0" smtClean="0"/>
              <a:t>εμφράγματος του μυοκαρδίου και εγκεφαλικά επεισόδια.</a:t>
            </a:r>
            <a:endParaRPr lang="el-GR" sz="2400" dirty="0"/>
          </a:p>
        </p:txBody>
      </p:sp>
      <p:pic>
        <p:nvPicPr>
          <p:cNvPr id="17410" name="Picture 2" descr="Αποτέλεσμα εικόνας για ελαιολαδο"/>
          <p:cNvPicPr>
            <a:picLocks noChangeAspect="1" noChangeArrowheads="1"/>
          </p:cNvPicPr>
          <p:nvPr/>
        </p:nvPicPr>
        <p:blipFill>
          <a:blip r:embed="rId2" cstate="print"/>
          <a:srcRect/>
          <a:stretch>
            <a:fillRect/>
          </a:stretch>
        </p:blipFill>
        <p:spPr bwMode="auto">
          <a:xfrm>
            <a:off x="428596" y="4357694"/>
            <a:ext cx="4714908" cy="228599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357166"/>
            <a:ext cx="8229600" cy="1143000"/>
          </a:xfrm>
        </p:spPr>
        <p:txBody>
          <a:bodyPr>
            <a:normAutofit fontScale="90000"/>
          </a:bodyPr>
          <a:lstStyle/>
          <a:p>
            <a:r>
              <a:rPr lang="el-GR" b="1" dirty="0" smtClean="0"/>
              <a:t>Σπιρουλίνα</a:t>
            </a:r>
            <a:r>
              <a:rPr lang="el-GR" dirty="0" smtClean="0"/>
              <a:t> «το φαγητό των αστοναυτών»</a:t>
            </a:r>
            <a:br>
              <a:rPr lang="el-GR" dirty="0" smtClean="0"/>
            </a:br>
            <a:endParaRPr lang="el-GR" dirty="0"/>
          </a:p>
        </p:txBody>
      </p:sp>
      <p:pic>
        <p:nvPicPr>
          <p:cNvPr id="4" name="3 - Θέση περιεχομένου" descr="spiroulina.jpeg"/>
          <p:cNvPicPr>
            <a:picLocks noGrp="1" noChangeAspect="1"/>
          </p:cNvPicPr>
          <p:nvPr>
            <p:ph idx="1"/>
          </p:nvPr>
        </p:nvPicPr>
        <p:blipFill>
          <a:blip r:embed="rId2" cstate="print"/>
          <a:stretch>
            <a:fillRect/>
          </a:stretch>
        </p:blipFill>
        <p:spPr>
          <a:xfrm>
            <a:off x="5929322" y="2786058"/>
            <a:ext cx="3062290" cy="1908540"/>
          </a:xfrm>
        </p:spPr>
      </p:pic>
      <p:sp>
        <p:nvSpPr>
          <p:cNvPr id="5" name="4 - Ορθογώνιο"/>
          <p:cNvSpPr/>
          <p:nvPr/>
        </p:nvSpPr>
        <p:spPr>
          <a:xfrm>
            <a:off x="285720" y="1142984"/>
            <a:ext cx="5786478" cy="5355312"/>
          </a:xfrm>
          <a:prstGeom prst="rect">
            <a:avLst/>
          </a:prstGeom>
        </p:spPr>
        <p:txBody>
          <a:bodyPr wrap="square">
            <a:spAutoFit/>
          </a:bodyPr>
          <a:lstStyle/>
          <a:p>
            <a:r>
              <a:rPr lang="el-GR" b="1" dirty="0" smtClean="0"/>
              <a:t>Τα δυνατά της σημεία </a:t>
            </a:r>
            <a:br>
              <a:rPr lang="el-GR" b="1" dirty="0" smtClean="0"/>
            </a:br>
            <a:r>
              <a:rPr lang="el-GR" dirty="0" smtClean="0"/>
              <a:t>Είναι εξαιρετικά φτωχή σε θερμίδες και δεν περιέχει καθόλου χοληστερίνη. Αν και «πράσινη» τροφή, αποτελεί πολύ καλή πηγή πρωτεΐνης. Ταυτόχρονα, τροφοδοτεί τον οργανισμό με 58 φορές περισσότερο σίδηρο από το ωμό σπανάκι, έχει αντιοξειδωτική δράση χάρη στην περιεκτικότητά της σε β-καροτένιο και περιέχει βιταμίνες Β12 και Ε. Οι αντιοξειδωτικές της ουσίες συμβάλλουν στην καταπολέμηση της πρόωρης γήρανσης και του καρκίνου, ενώ τα αμινοξέα που περιέχει σχετίζονται με την καλή λειτουργία του νευρικού συστήματος. Επίσης, μελέτες δείχνουν ότι η σπιρουλίνα θωρακίζει το ανοσοποιητικό σύστημα. Επιστήμονες θεωρούν ότι ίσως το συγκεκριμένο φύκι να είναι η λύση στην αντιμετώπιση του AIDS λόγω της σπιρουλάνης που περιέχει (πρόκειται για πολυσακχαρίτη). Σε γενικές γραμμές, η σπιρουλίνα βοηθάει στην καλή διάθεση, δίνει αντοχή και ενέργεια, ενώ ρυθμίζει την όρεξη και βοηθάει στο αδυνάτισμα. </a:t>
            </a:r>
            <a:br>
              <a:rPr lang="el-GR" dirty="0" smtClean="0"/>
            </a:b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Ακτινίδιο</a:t>
            </a:r>
            <a:r>
              <a:rPr lang="el-GR" dirty="0" smtClean="0"/>
              <a:t/>
            </a:r>
            <a:br>
              <a:rPr lang="el-GR" dirty="0" smtClean="0"/>
            </a:br>
            <a:endParaRPr lang="el-GR" dirty="0"/>
          </a:p>
        </p:txBody>
      </p:sp>
      <p:pic>
        <p:nvPicPr>
          <p:cNvPr id="4" name="3 - Θέση περιεχομένου" descr="aktinidio4.jpg"/>
          <p:cNvPicPr>
            <a:picLocks noGrp="1" noChangeAspect="1"/>
          </p:cNvPicPr>
          <p:nvPr>
            <p:ph idx="1"/>
          </p:nvPr>
        </p:nvPicPr>
        <p:blipFill>
          <a:blip r:embed="rId2" cstate="print"/>
          <a:stretch>
            <a:fillRect/>
          </a:stretch>
        </p:blipFill>
        <p:spPr>
          <a:xfrm>
            <a:off x="5500694" y="1071546"/>
            <a:ext cx="3320819" cy="2210590"/>
          </a:xfrm>
        </p:spPr>
      </p:pic>
      <p:sp>
        <p:nvSpPr>
          <p:cNvPr id="5" name="4 - Ορθογώνιο"/>
          <p:cNvSpPr/>
          <p:nvPr/>
        </p:nvSpPr>
        <p:spPr>
          <a:xfrm>
            <a:off x="285720" y="1357298"/>
            <a:ext cx="4643470" cy="1754326"/>
          </a:xfrm>
          <a:prstGeom prst="rect">
            <a:avLst/>
          </a:prstGeom>
        </p:spPr>
        <p:txBody>
          <a:bodyPr wrap="square">
            <a:spAutoFit/>
          </a:bodyPr>
          <a:lstStyle/>
          <a:p>
            <a:r>
              <a:rPr lang="el-GR" dirty="0" smtClean="0"/>
              <a:t>Τα ακτινίδια είναι επίσης εξαιρετική πηγή βιταμίνης Α, αλλά και βιταμίνης Ε, που είναι απαραίτητες για λαμπερή και υγιή επιδερμίδα, καθώς επιβραδύνουν την διαδικασία της γήρανσης και προστατεύουν τα κύτταρα από φθορές.</a:t>
            </a:r>
            <a:endParaRPr lang="el-GR" dirty="0"/>
          </a:p>
        </p:txBody>
      </p:sp>
      <p:sp>
        <p:nvSpPr>
          <p:cNvPr id="6" name="5 - Ορθογώνιο"/>
          <p:cNvSpPr/>
          <p:nvPr/>
        </p:nvSpPr>
        <p:spPr>
          <a:xfrm>
            <a:off x="214282" y="3071810"/>
            <a:ext cx="5643602" cy="3416320"/>
          </a:xfrm>
          <a:prstGeom prst="rect">
            <a:avLst/>
          </a:prstGeom>
        </p:spPr>
        <p:txBody>
          <a:bodyPr wrap="square">
            <a:spAutoFit/>
          </a:bodyPr>
          <a:lstStyle/>
          <a:p>
            <a:r>
              <a:rPr lang="el-GR" dirty="0" smtClean="0"/>
              <a:t>Ακόμα, τα μαύρα μικρά σπόρια στο ακτινίδιο είναι πλούσια σε Ω-3 λιπαρά, που είναι πολύ σημαντικά για την καλή υγεία της καρδιάς!</a:t>
            </a:r>
          </a:p>
          <a:p>
            <a:r>
              <a:rPr lang="el-GR" dirty="0" smtClean="0"/>
              <a:t>Παράλληλα με τις βιταμίνες και τα ιχνοστοιχεία κατέχουν υψηλή θέση στην θρεπτική αξία του ακτινιδίου. Τα πιο σημαντικά από αυτά είναι το κάλιο, το μαγνήσιο, το ασβέστιο, ο φώσφορος, ο σίδηρος, ο χαλκός και ο ψευδάργυρος. Το κάλιο βοηθάει στη μείωση της αρτηριακής πίεσης και περιέχεται στο ακτινίδιο σχεδόν στην ίδια ποσότητα που περιέχεται και στην μπανάνα. Ο φώσφορος και το μαγνήσιο δρουν συνεργατικά, για την καλύτερη υγεία των οστών και των δοντιών.</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4291"/>
            <a:ext cx="7772400" cy="571503"/>
          </a:xfrm>
          <a:solidFill>
            <a:schemeClr val="accent6">
              <a:lumMod val="60000"/>
              <a:lumOff val="40000"/>
            </a:schemeClr>
          </a:solidFill>
        </p:spPr>
        <p:txBody>
          <a:bodyPr>
            <a:normAutofit fontScale="90000"/>
          </a:bodyPr>
          <a:lstStyle/>
          <a:p>
            <a:r>
              <a:rPr lang="el-GR" dirty="0" smtClean="0"/>
              <a:t>ΑΠΟΞΗΡΑΜΕΝΑ ΣΥΚΑ </a:t>
            </a:r>
            <a:endParaRPr lang="el-GR" dirty="0"/>
          </a:p>
        </p:txBody>
      </p:sp>
      <p:sp>
        <p:nvSpPr>
          <p:cNvPr id="3" name="2 - Υπότιτλος"/>
          <p:cNvSpPr>
            <a:spLocks noGrp="1"/>
          </p:cNvSpPr>
          <p:nvPr>
            <p:ph type="subTitle" idx="1"/>
          </p:nvPr>
        </p:nvSpPr>
        <p:spPr>
          <a:xfrm>
            <a:off x="428596" y="928670"/>
            <a:ext cx="8358246" cy="5643602"/>
          </a:xfrm>
          <a:solidFill>
            <a:schemeClr val="accent6">
              <a:lumMod val="60000"/>
              <a:lumOff val="40000"/>
            </a:schemeClr>
          </a:solidFill>
        </p:spPr>
        <p:txBody>
          <a:bodyPr/>
          <a:lstStyle/>
          <a:p>
            <a:r>
              <a:rPr lang="el-GR" sz="2800" dirty="0" smtClean="0">
                <a:solidFill>
                  <a:schemeClr val="tx1"/>
                </a:solidFill>
              </a:rPr>
              <a:t>Τα αποξηραμένα σύκα κάνουν καλό στην υγεία, στο βάρος σας και στη διάθεσή σας. Μαζί με τις σταφίδες είναι από τις δημοφιλέστερες επιλογές, ενώ η γεύση καραμέλας που έχουν τα σύκα, η περιεκτικότητα σε φυτικές ίνες και τα πολλά θρεπτικά στοιχεία τα κάνουν ακαταμάχητα</a:t>
            </a:r>
            <a:r>
              <a:rPr lang="el-GR" dirty="0" smtClean="0">
                <a:solidFill>
                  <a:schemeClr val="tx1"/>
                </a:solidFill>
              </a:rPr>
              <a:t>.</a:t>
            </a:r>
            <a:endParaRPr lang="el-GR" dirty="0">
              <a:solidFill>
                <a:schemeClr val="tx1"/>
              </a:solidFill>
            </a:endParaRPr>
          </a:p>
        </p:txBody>
      </p:sp>
      <p:pic>
        <p:nvPicPr>
          <p:cNvPr id="11266" name="Picture 2" descr="Σχετική εικόνα"/>
          <p:cNvPicPr>
            <a:picLocks noChangeAspect="1" noChangeArrowheads="1"/>
          </p:cNvPicPr>
          <p:nvPr/>
        </p:nvPicPr>
        <p:blipFill>
          <a:blip r:embed="rId2" cstate="print"/>
          <a:srcRect/>
          <a:stretch>
            <a:fillRect/>
          </a:stretch>
        </p:blipFill>
        <p:spPr bwMode="auto">
          <a:xfrm>
            <a:off x="1500166" y="3714752"/>
            <a:ext cx="6143629" cy="283735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Καθηγήτρια  </a:t>
            </a:r>
            <a:r>
              <a:rPr lang="el-GR" dirty="0" smtClean="0"/>
              <a:t>: </a:t>
            </a:r>
            <a:br>
              <a:rPr lang="el-GR" dirty="0" smtClean="0"/>
            </a:br>
            <a:r>
              <a:rPr lang="el-GR" dirty="0" smtClean="0"/>
              <a:t>Μαρία  Λιακοπούλου </a:t>
            </a:r>
            <a:br>
              <a:rPr lang="el-GR" dirty="0" smtClean="0"/>
            </a:br>
            <a:r>
              <a:rPr lang="el-GR" dirty="0" smtClean="0"/>
              <a:t/>
            </a:r>
            <a:br>
              <a:rPr lang="el-GR" dirty="0" smtClean="0"/>
            </a:br>
            <a:r>
              <a:rPr lang="el-GR" dirty="0" smtClean="0"/>
              <a:t>Μαθήτριες : </a:t>
            </a:r>
            <a:br>
              <a:rPr lang="el-GR" dirty="0" smtClean="0"/>
            </a:br>
            <a:r>
              <a:rPr lang="el-GR" dirty="0" smtClean="0"/>
              <a:t>Παπαδημητρίου  Παρθενία</a:t>
            </a:r>
            <a:br>
              <a:rPr lang="el-GR" dirty="0" smtClean="0"/>
            </a:br>
            <a:r>
              <a:rPr lang="el-GR" dirty="0" smtClean="0"/>
              <a:t>Πονηρού  Μαρία  </a:t>
            </a:r>
            <a:br>
              <a:rPr lang="el-GR" dirty="0" smtClean="0"/>
            </a:br>
            <a:r>
              <a:rPr lang="el-GR" dirty="0" smtClean="0"/>
              <a:t>Κόρτσα  Τζοάννα </a:t>
            </a:r>
            <a:br>
              <a:rPr lang="el-GR" dirty="0" smtClean="0"/>
            </a:br>
            <a:r>
              <a:rPr lang="el-GR" dirty="0" smtClean="0"/>
              <a:t>Χυμετλάρη  Εγκλαντίνα</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424</Words>
  <Application>Microsoft Office PowerPoint</Application>
  <PresentationFormat>Προβολή στην οθόνη (4:3)</PresentationFormat>
  <Paragraphs>27</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ΥΠΕΡΤΡΟΦΕΣ</vt:lpstr>
      <vt:lpstr>ΓΚΟΤΖΙ ΜΠΕΡΙ </vt:lpstr>
      <vt:lpstr>ΒΑΝΙΛΙΑ </vt:lpstr>
      <vt:lpstr>ΜΥΡΤΙΛΟ</vt:lpstr>
      <vt:lpstr>ΕΛΑΙΟΛΑΔΟ </vt:lpstr>
      <vt:lpstr>Σπιρουλίνα «το φαγητό των αστοναυτών» </vt:lpstr>
      <vt:lpstr>Ακτινίδιο </vt:lpstr>
      <vt:lpstr>ΑΠΟΞΗΡΑΜΕΝΑ ΣΥΚΑ </vt:lpstr>
      <vt:lpstr>          Καθηγήτρια  :  Μαρία  Λιακοπούλου   Μαθήτριες :  Παπαδημητρίου  Παρθενία Πονηρού  Μαρία   Κόρτσα  Τζοάννα  Χυμετλάρη  Εγκλαντίνα</vt:lpstr>
    </vt:vector>
  </TitlesOfParts>
  <Company>st6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ΥΠΕΡΤΡΟΦΕΣ</dc:title>
  <dc:creator>user5</dc:creator>
  <cp:lastModifiedBy>user7</cp:lastModifiedBy>
  <cp:revision>11</cp:revision>
  <dcterms:created xsi:type="dcterms:W3CDTF">2017-11-24T10:59:26Z</dcterms:created>
  <dcterms:modified xsi:type="dcterms:W3CDTF">2018-04-27T10:11:10Z</dcterms:modified>
</cp:coreProperties>
</file>