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61" r:id="rId4"/>
    <p:sldId id="262" r:id="rId5"/>
    <p:sldId id="263" r:id="rId6"/>
    <p:sldId id="264" r:id="rId7"/>
    <p:sldId id="266" r:id="rId8"/>
    <p:sldId id="268" r:id="rId9"/>
    <p:sldId id="269" r:id="rId10"/>
    <p:sldId id="271" r:id="rId11"/>
    <p:sldId id="273" r:id="rId12"/>
    <p:sldId id="274" r:id="rId13"/>
    <p:sldId id="275"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6" autoAdjust="0"/>
  </p:normalViewPr>
  <p:slideViewPr>
    <p:cSldViewPr>
      <p:cViewPr varScale="1">
        <p:scale>
          <a:sx n="62" d="100"/>
          <a:sy n="62" d="100"/>
        </p:scale>
        <p:origin x="-8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75396-DA2C-4BE7-A5F8-2D3234D6A0E7}" type="datetimeFigureOut">
              <a:rPr lang="el-GR" smtClean="0"/>
              <a:pPr/>
              <a:t>18/6/2019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04EDF-D34A-4E8B-9777-03DE513E5DF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104EDF-D34A-4E8B-9777-03DE513E5DF2}"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Πλούσια σε βιταμίνη </a:t>
            </a:r>
            <a:r>
              <a:rPr lang="en-US" dirty="0" smtClean="0"/>
              <a:t>C</a:t>
            </a:r>
            <a:r>
              <a:rPr lang="en-US" baseline="0" dirty="0" smtClean="0"/>
              <a:t> </a:t>
            </a:r>
            <a:r>
              <a:rPr lang="el-GR" baseline="0" dirty="0" smtClean="0"/>
              <a:t>και έχει μεγάλη περιεκτικότητα σε αντιοξυδωτικά στοιχεία.</a:t>
            </a:r>
            <a:endParaRPr lang="el-GR" dirty="0"/>
          </a:p>
        </p:txBody>
      </p:sp>
      <p:sp>
        <p:nvSpPr>
          <p:cNvPr id="4" name="3 - Θέση αριθμού διαφάνειας"/>
          <p:cNvSpPr>
            <a:spLocks noGrp="1"/>
          </p:cNvSpPr>
          <p:nvPr>
            <p:ph type="sldNum" sz="quarter" idx="10"/>
          </p:nvPr>
        </p:nvSpPr>
        <p:spPr/>
        <p:txBody>
          <a:bodyPr/>
          <a:lstStyle/>
          <a:p>
            <a:fld id="{B5104EDF-D34A-4E8B-9777-03DE513E5DF2}"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042B35-A74E-412D-BAA3-5FCBF5042A98}" type="datetimeFigureOut">
              <a:rPr lang="el-GR" smtClean="0"/>
              <a:pPr/>
              <a:t>18/6/2019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973F85-23EA-43E5-848B-356B7D5F381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42B35-A74E-412D-BAA3-5FCBF5042A98}" type="datetimeFigureOut">
              <a:rPr lang="el-GR" smtClean="0"/>
              <a:pPr/>
              <a:t>18/6/2019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73F85-23EA-43E5-848B-356B7D5F381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gr/url?sa=i&amp;rct=j&amp;q=&amp;esrc=s&amp;source=images&amp;cd=&amp;cad=rja&amp;uact=8&amp;ved=0ahUKEwjMhuOKh9fXAhVFYlAKHfrnDVYQjRwIBw&amp;url=https://www.diatrofi.gr/food/%CF%86%CF%85%CF%83%CE%B9%CE%BA%CE%AC-%CE%B2%CE%B9%CE%BF%CE%BB%CE%BF%CE%B3%CE%B9%CE%BA%CE%AC/meskit-se-skonh/&amp;psig=AOvVaw3WeqCyPACNY2enqxQbRwxg&amp;ust=151160754452487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gr/url?sa=i&amp;rct=j&amp;q=&amp;esrc=s&amp;source=images&amp;cd=&amp;cad=rja&amp;uact=8&amp;ved=0ahUKEwj25eC9itfXAhUGWBQKHUGoD-YQjRwIBw&amp;url=https://marathos.gr/to-fyto-marathos/&amp;psig=AOvVaw0wJgNtPET75LgwZ3z-8RqC&amp;ust=151160846180630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gr/url?sa=i&amp;rct=j&amp;q=&amp;esrc=s&amp;source=images&amp;cd=&amp;cad=rja&amp;uact=8&amp;ved=0ahUKEwikirqQ7LPXAhWFWRQKHbx_BMAQjRwIBw&amp;url=https://www.gracefruit.com/item/589/Gracefruit/Acai-Berry-Oil.html&amp;psig=AOvVaw0l2uWSZMRgaarJnfZXJmam&amp;ust=151039770367070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62000" y="0"/>
            <a:ext cx="7772400" cy="2286000"/>
          </a:xfrm>
        </p:spPr>
        <p:txBody>
          <a:bodyPr/>
          <a:lstStyle/>
          <a:p>
            <a:r>
              <a:rPr lang="el-GR" b="1" dirty="0"/>
              <a:t>Ιπποφαές</a:t>
            </a:r>
            <a:endParaRPr lang="el-GR" dirty="0"/>
          </a:p>
        </p:txBody>
      </p:sp>
      <p:sp>
        <p:nvSpPr>
          <p:cNvPr id="3" name="2 - Υπότιτλος"/>
          <p:cNvSpPr>
            <a:spLocks noGrp="1"/>
          </p:cNvSpPr>
          <p:nvPr>
            <p:ph type="subTitle" idx="1"/>
          </p:nvPr>
        </p:nvSpPr>
        <p:spPr>
          <a:xfrm>
            <a:off x="609600" y="3505200"/>
            <a:ext cx="7924800" cy="3048000"/>
          </a:xfrm>
        </p:spPr>
        <p:txBody>
          <a:bodyPr>
            <a:normAutofit/>
          </a:bodyPr>
          <a:lstStyle/>
          <a:p>
            <a:pPr fontAlgn="base"/>
            <a:endParaRPr lang="el-GR" sz="4000" b="1" dirty="0">
              <a:solidFill>
                <a:schemeClr val="tx1">
                  <a:lumMod val="85000"/>
                  <a:lumOff val="15000"/>
                </a:schemeClr>
              </a:solidFill>
            </a:endParaRPr>
          </a:p>
          <a:p>
            <a:endParaRPr lang="el-GR" dirty="0"/>
          </a:p>
        </p:txBody>
      </p:sp>
      <p:pic>
        <p:nvPicPr>
          <p:cNvPr id="4" name="4 - Εικόνα" descr="eikona1.jpg"/>
          <p:cNvPicPr>
            <a:picLocks/>
          </p:cNvPicPr>
          <p:nvPr/>
        </p:nvPicPr>
        <p:blipFill>
          <a:blip r:embed="rId3" cstate="print"/>
          <a:stretch>
            <a:fillRect/>
          </a:stretch>
        </p:blipFill>
        <p:spPr>
          <a:xfrm>
            <a:off x="914400" y="2438400"/>
            <a:ext cx="7239000" cy="381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Αποτέλεσμα εικόνας για μεσκιτ">
            <a:hlinkClick r:id="rId2" tgtFrame="&quot;_blank&quot;"/>
          </p:cNvPr>
          <p:cNvPicPr>
            <a:picLocks noGrp="1"/>
          </p:cNvPicPr>
          <p:nvPr>
            <p:ph idx="1"/>
          </p:nvPr>
        </p:nvPicPr>
        <p:blipFill>
          <a:blip r:embed="rId3" cstate="print"/>
          <a:srcRect/>
          <a:stretch>
            <a:fillRect/>
          </a:stretch>
        </p:blipFill>
        <p:spPr bwMode="auto">
          <a:xfrm>
            <a:off x="762000" y="1828800"/>
            <a:ext cx="7696200" cy="37774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Μάραθος</a:t>
            </a:r>
            <a:endParaRPr lang="el-GR" dirty="0"/>
          </a:p>
        </p:txBody>
      </p:sp>
      <p:sp>
        <p:nvSpPr>
          <p:cNvPr id="3" name="2 - Θέση περιεχομένου"/>
          <p:cNvSpPr>
            <a:spLocks noGrp="1"/>
          </p:cNvSpPr>
          <p:nvPr>
            <p:ph idx="1"/>
          </p:nvPr>
        </p:nvSpPr>
        <p:spPr/>
        <p:txBody>
          <a:bodyPr>
            <a:normAutofit/>
          </a:bodyPr>
          <a:lstStyle/>
          <a:p>
            <a:r>
              <a:rPr lang="el-GR" dirty="0" smtClean="0"/>
              <a:t>Περιέχει βιταμίνες Α, Β και C, μέταλλα και ένα αιθέριο έλαιο. Περιέχει επίσης, φυτικές ίνες, μαγγάνιο, μαγνήσιο, ασβέστιο, σίδηρο, βιταμίνη Β3,Β6, ψευδάργυρο, φώσφορο, κάλιο, νάτριο και νιασίνη. Διαθέτει ένα συνδυασμό φυτοθρεπτικών συστατικών, όπως το φλαβονοειδές ρουτίνη, κερσετίνη, γλυκοζίτες και ένα ιδιαίτερο συστατικό, την ανηθόλη.</a:t>
            </a:r>
          </a:p>
          <a:p>
            <a:endParaRPr lang="el-GR" b="1" dirty="0" smtClean="0"/>
          </a:p>
          <a:p>
            <a:pPr>
              <a:buNone/>
            </a:pPr>
            <a:endParaRPr lang="el-GR" dirty="0" smtClean="0"/>
          </a:p>
          <a:p>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Αποτέλεσμα εικόνας για ο μάραθος">
            <a:hlinkClick r:id="rId2" tgtFrame="&quot;_blank&quot;"/>
          </p:cNvPr>
          <p:cNvPicPr>
            <a:picLocks noGrp="1"/>
          </p:cNvPicPr>
          <p:nvPr>
            <p:ph idx="1"/>
          </p:nvPr>
        </p:nvPicPr>
        <p:blipFill>
          <a:blip r:embed="rId3" cstate="print"/>
          <a:srcRect/>
          <a:stretch>
            <a:fillRect/>
          </a:stretch>
        </p:blipFill>
        <p:spPr bwMode="auto">
          <a:xfrm>
            <a:off x="1524000" y="1600200"/>
            <a:ext cx="6096000" cy="45259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ctr"/>
            <a:r>
              <a:rPr lang="el-GR" dirty="0" smtClean="0"/>
              <a:t>Καθηγήτρια : </a:t>
            </a:r>
          </a:p>
          <a:p>
            <a:pPr algn="ctr"/>
            <a:r>
              <a:rPr lang="el-GR" dirty="0" smtClean="0"/>
              <a:t>Μαρία  Λιακοπούλου</a:t>
            </a:r>
          </a:p>
          <a:p>
            <a:pPr algn="ctr"/>
            <a:r>
              <a:rPr lang="el-GR" dirty="0" smtClean="0"/>
              <a:t>Μαθητές :</a:t>
            </a:r>
          </a:p>
          <a:p>
            <a:pPr algn="ctr"/>
            <a:r>
              <a:rPr lang="el-GR" dirty="0" smtClean="0"/>
              <a:t>Αλβάρο Βελάη</a:t>
            </a:r>
          </a:p>
          <a:p>
            <a:pPr algn="ctr"/>
            <a:r>
              <a:rPr lang="el-GR" dirty="0" smtClean="0"/>
              <a:t>Μάριος  Πλωμαρίτης</a:t>
            </a:r>
          </a:p>
          <a:p>
            <a:pPr algn="ctr"/>
            <a:r>
              <a:rPr lang="el-GR" dirty="0" smtClean="0"/>
              <a:t>Άρης Νταούτης</a:t>
            </a:r>
          </a:p>
          <a:p>
            <a:pPr algn="ctr"/>
            <a:r>
              <a:rPr lang="el-GR" dirty="0" smtClean="0"/>
              <a:t>Στράτος  Κρικλάνης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609600"/>
            <a:ext cx="8229600" cy="914400"/>
          </a:xfrm>
        </p:spPr>
        <p:txBody>
          <a:bodyPr>
            <a:normAutofit fontScale="90000"/>
          </a:bodyPr>
          <a:lstStyle/>
          <a:p>
            <a:r>
              <a:rPr lang="el-GR" dirty="0"/>
              <a:t> </a:t>
            </a:r>
            <a:r>
              <a:rPr lang="el-GR" b="1" dirty="0"/>
              <a:t>Η ΘΡΕΠΤΙΚΗ ΚΑΙ ΦΑΡΜΑΚΕΥΤΙΚΗ ΣΗΜΑΣΙΑ </a:t>
            </a:r>
            <a:r>
              <a:rPr lang="el-GR" b="1" dirty="0" smtClean="0"/>
              <a:t>ΤΟΥ</a:t>
            </a:r>
            <a:endParaRPr lang="el-GR" dirty="0"/>
          </a:p>
        </p:txBody>
      </p:sp>
      <p:sp>
        <p:nvSpPr>
          <p:cNvPr id="3" name="2 - Θέση περιεχομένου"/>
          <p:cNvSpPr>
            <a:spLocks noGrp="1"/>
          </p:cNvSpPr>
          <p:nvPr>
            <p:ph idx="1"/>
          </p:nvPr>
        </p:nvSpPr>
        <p:spPr>
          <a:xfrm>
            <a:off x="304800" y="1524000"/>
            <a:ext cx="8534400" cy="4800600"/>
          </a:xfrm>
        </p:spPr>
        <p:txBody>
          <a:bodyPr>
            <a:noAutofit/>
          </a:bodyPr>
          <a:lstStyle/>
          <a:p>
            <a:pPr fontAlgn="base"/>
            <a:r>
              <a:rPr lang="el-GR" sz="2400" b="1" dirty="0" smtClean="0"/>
              <a:t>Οι </a:t>
            </a:r>
            <a:r>
              <a:rPr lang="el-GR" sz="2400" b="1" dirty="0"/>
              <a:t>καρποί του ιπποφαούς, είναι μεταξύ των πλέον θρεπτικών και πλούσιων σε βιταμίνες καρπών. Περιέχουν 10 είδη βιταμινών αλλά και έλαια, σάκχαρα, ιχνοστοιχεία, οργανικά οξέα όπως είναι το μηλικό οξύ, το κιτρικό οξύ, το τρυγικό οξύ, κλπ, φλαβονοειδή (περιέχουν οι καρποί και τα φύλλα μεγάλες ποσότητες), φυτικά χρώματα, πρωτεΐνες, καροτίνια, στερόλες και ανόργανα άλατα όπως, σίδηρο, ασβέστιο, μαγγάνιο κλπ. </a:t>
            </a:r>
          </a:p>
          <a:p>
            <a:pPr fontAlgn="base"/>
            <a:r>
              <a:rPr lang="el-GR" sz="2400" b="1" dirty="0"/>
              <a:t>Οι καρποί του ιπποφαούς είναι πλούσιοι στις βιταμίνες (</a:t>
            </a:r>
            <a:r>
              <a:rPr lang="en-US" sz="2400" b="1" dirty="0"/>
              <a:t>C</a:t>
            </a:r>
            <a:r>
              <a:rPr lang="el-GR" sz="2400" b="1" dirty="0"/>
              <a:t>, Ε, Α, Β1, Β2, </a:t>
            </a:r>
            <a:r>
              <a:rPr lang="en-US" sz="2400" b="1" dirty="0"/>
              <a:t>F</a:t>
            </a:r>
            <a:r>
              <a:rPr lang="el-GR" sz="2400" b="1" dirty="0"/>
              <a:t>, Κ, Ρ). Έρευνες που έγιναν σε καρπούς του, έδωσαν συγκεντρώσεις βιταμινών Α, Β2 και </a:t>
            </a:r>
            <a:r>
              <a:rPr lang="en-US" sz="2400" b="1" dirty="0"/>
              <a:t>C</a:t>
            </a:r>
            <a:r>
              <a:rPr lang="el-GR" sz="2400" b="1" dirty="0"/>
              <a:t> πολύ πιο υψηλές από εκείνες άλλων λαχανικών και φρούτων όπως τα καρότα, οι ντομάτες και τα πορτοκάλια .</a:t>
            </a:r>
          </a:p>
          <a:p>
            <a:endParaRPr lang="el-GR" sz="17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Τα οφέλη του μελιού για την υγεία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dirty="0" smtClean="0"/>
              <a:t>Ενισχύει την ανοσία : Το ακατέργαστο μέλι έχει αντιβακτηριακές και αντι-ιικές ιδιότητες που μπορούν να βοηθήσουν στην ενίσχυση του ανοσοποιητικού σας συστήματος και στην καταπολέμηση της ασθένειας . Το μέλι περιέχει επίσης φλαβονοειδή, τα οποία είναι αντιοξειδωτικά που μπορούν να βοηθήσουν στη μείωση του κινδύνου καρκίνου και καρδιακών παθήσεων .</a:t>
            </a:r>
          </a:p>
          <a:p>
            <a:pPr>
              <a:buNone/>
            </a:pPr>
            <a:r>
              <a:rPr lang="el-GR" dirty="0" smtClean="0"/>
              <a:t> </a:t>
            </a:r>
          </a:p>
          <a:p>
            <a:pPr lvl="0"/>
            <a:r>
              <a:rPr lang="el-GR" dirty="0" smtClean="0"/>
              <a:t>Θεραπεύει τα τραύματα : Η εφαρμογή του μελιού τοπικά είναι γνωστό ότι είναι τόσο αποτελεσματική όσο η κατάποση. Ορισμένοι τύποι μελιού χρησιμοποιούνται για τη θεραπεία τραυμάτων, δερματικών ελκών και πληγών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 Το μέλι περιέχει </a:t>
            </a:r>
            <a:endParaRPr lang="el-GR" dirty="0"/>
          </a:p>
        </p:txBody>
      </p:sp>
      <p:sp>
        <p:nvSpPr>
          <p:cNvPr id="3" name="2 - Θέση περιεχομένου"/>
          <p:cNvSpPr>
            <a:spLocks noGrp="1"/>
          </p:cNvSpPr>
          <p:nvPr>
            <p:ph idx="1"/>
          </p:nvPr>
        </p:nvSpPr>
        <p:spPr>
          <a:xfrm>
            <a:off x="457200" y="1600201"/>
            <a:ext cx="8229600" cy="2514599"/>
          </a:xfrm>
        </p:spPr>
        <p:txBody>
          <a:bodyPr>
            <a:normAutofit fontScale="70000" lnSpcReduction="20000"/>
          </a:bodyPr>
          <a:lstStyle/>
          <a:p>
            <a:r>
              <a:rPr lang="el-GR" b="1" dirty="0" smtClean="0"/>
              <a:t>-Γλυκόζη  30,3%</a:t>
            </a:r>
            <a:r>
              <a:rPr lang="el-GR" dirty="0" smtClean="0"/>
              <a:t/>
            </a:r>
            <a:br>
              <a:rPr lang="el-GR" dirty="0" smtClean="0"/>
            </a:br>
            <a:r>
              <a:rPr lang="el-GR" b="1" dirty="0" smtClean="0"/>
              <a:t>-Φρουκτόζη  38,4%</a:t>
            </a:r>
            <a:r>
              <a:rPr lang="el-GR" dirty="0" smtClean="0"/>
              <a:t/>
            </a:r>
            <a:br>
              <a:rPr lang="el-GR" dirty="0" smtClean="0"/>
            </a:br>
            <a:r>
              <a:rPr lang="el-GR" b="1" dirty="0" smtClean="0"/>
              <a:t>-Ανόργανα άλατα</a:t>
            </a:r>
            <a:r>
              <a:rPr lang="el-GR" dirty="0" smtClean="0"/>
              <a:t/>
            </a:r>
            <a:br>
              <a:rPr lang="el-GR" dirty="0" smtClean="0"/>
            </a:br>
            <a:r>
              <a:rPr lang="el-GR" b="1" dirty="0" smtClean="0"/>
              <a:t>-Οργανικά Οξέα</a:t>
            </a:r>
            <a:r>
              <a:rPr lang="el-GR" dirty="0" smtClean="0"/>
              <a:t/>
            </a:r>
            <a:br>
              <a:rPr lang="el-GR" dirty="0" smtClean="0"/>
            </a:br>
            <a:r>
              <a:rPr lang="el-GR" b="1" dirty="0" smtClean="0"/>
              <a:t>-Ένζυμα αμινοξέα</a:t>
            </a:r>
            <a:r>
              <a:rPr lang="el-GR" dirty="0" smtClean="0"/>
              <a:t/>
            </a:r>
            <a:br>
              <a:rPr lang="el-GR" dirty="0" smtClean="0"/>
            </a:br>
            <a:r>
              <a:rPr lang="el-GR" b="1" dirty="0" smtClean="0"/>
              <a:t>-Μέταλλα</a:t>
            </a:r>
            <a:r>
              <a:rPr lang="el-GR" dirty="0" smtClean="0"/>
              <a:t/>
            </a:r>
            <a:br>
              <a:rPr lang="el-GR" dirty="0" smtClean="0"/>
            </a:br>
            <a:r>
              <a:rPr lang="el-GR" b="1" dirty="0" smtClean="0"/>
              <a:t>-Βιταμίνες Β,C</a:t>
            </a:r>
            <a:r>
              <a:rPr lang="el-GR" dirty="0" smtClean="0"/>
              <a:t/>
            </a:r>
            <a:br>
              <a:rPr lang="el-GR" dirty="0" smtClean="0"/>
            </a:br>
            <a:r>
              <a:rPr lang="el-GR" b="1" dirty="0" smtClean="0"/>
              <a:t>-Πολυφαινόλες ,Καροτενοειδή,Βιοφλαβονόδη</a:t>
            </a:r>
            <a:endParaRPr lang="el-GR" dirty="0" smtClean="0"/>
          </a:p>
          <a:p>
            <a:endParaRPr lang="el-GR" dirty="0"/>
          </a:p>
        </p:txBody>
      </p:sp>
      <p:pic>
        <p:nvPicPr>
          <p:cNvPr id="4" name="0 - Εικόνα" descr="sas-aresei-to-meli-deite-tis-euergetikes-tou-idiotites_1.w_hr.jpg"/>
          <p:cNvPicPr/>
          <p:nvPr/>
        </p:nvPicPr>
        <p:blipFill>
          <a:blip r:embed="rId2" cstate="print"/>
          <a:stretch>
            <a:fillRect/>
          </a:stretch>
        </p:blipFill>
        <p:spPr>
          <a:xfrm>
            <a:off x="2362200" y="3962400"/>
            <a:ext cx="3962400" cy="22280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Acai Berry ένα «υπέρ-φρούτο»</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Το Acai Berry είναι ένα «υπέρ-φρούτο» με ευεργετικές ιδιότητες από τα δάση του Αμαζονίου. Το Acai Berry λοιπόν, είναι ένα φρούτο το οποίο οι Βραζιλιάνοι το παρομοιάζουν με </a:t>
            </a:r>
            <a:r>
              <a:rPr lang="el-GR" dirty="0" err="1" smtClean="0"/>
              <a:t>Viagra</a:t>
            </a:r>
            <a:r>
              <a:rPr lang="el-GR" dirty="0" smtClean="0"/>
              <a:t> του τροπικού δάσους και δίνει δύναμη, ενέργεια και αντοχή. Το Acai Berry το θεωρούσαν τόσο απαραίτητο στην καθημερινή τους τροφή , που οι πολεμιστές στον Αμαζόνιο το τρώγανε υποχρεωτικά πριν πάνε στη μάχη.</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Ιδιότητες του Acai Berry</a:t>
            </a:r>
            <a:endParaRPr lang="el-GR" dirty="0"/>
          </a:p>
        </p:txBody>
      </p:sp>
      <p:sp>
        <p:nvSpPr>
          <p:cNvPr id="3" name="2 - Θέση περιεχομένου"/>
          <p:cNvSpPr>
            <a:spLocks noGrp="1"/>
          </p:cNvSpPr>
          <p:nvPr>
            <p:ph idx="1"/>
          </p:nvPr>
        </p:nvSpPr>
        <p:spPr/>
        <p:txBody>
          <a:bodyPr>
            <a:noAutofit/>
          </a:bodyPr>
          <a:lstStyle/>
          <a:p>
            <a:r>
              <a:rPr lang="el-GR" sz="2000" dirty="0" smtClean="0"/>
              <a:t>Το Acai Berry είναι ένα από τα φρούτα με την μεγαλύτερη περιεκτικότητα σε αντιοξιδωτικά στον κόσμο. Το Acai Berry περιέχει περισσότερο από δέκα φορές παραπάνω αντιοξιδωτικά από τα κόκκινα σταφύλια και τη μύρττιλλο. Τα οφέλη των αντιοξιδωτικών για την υγεία είναι πολλαπλά, μεταξύ των οποίων είναι: αντι-γηραντικά, ενισχύει το ανοσοποιητικό σύστημα, μειώνει το κίνδυνο του καρκίνου και των καρδιοπαθειών. Το ανοσοποιητικό σύστημα είναι σημαντικό γιατί σας προστατεύει ακόμα και από το πιο απλό κρυολόγημα. Για το λόγο αυτό είναι σημαντικό να προσπαθήσετε να υποστηρίξετε το ανοσοποιητικό σας σύστημα και να το διατηρήσει ενισχυμένο ενάντια σε κάθε ενδεχόμενη ασθένεια. Έτσι το να παίρνετε Acai Berry μπορεί να είναι πραγματικά ευεργετικό για την υγεία σας.</a:t>
            </a:r>
          </a:p>
          <a:p>
            <a:r>
              <a:rPr lang="el-GR" sz="2000" b="1" dirty="0" smtClean="0"/>
              <a:t>   Το Acai Berry περιέχει φυτικές στερόλες. </a:t>
            </a:r>
            <a:r>
              <a:rPr lang="el-GR" sz="2000" dirty="0" smtClean="0"/>
              <a:t>Τρεις γνωστές φυτικές στερόλες που έχουν εντοπιστεί στο Acai Berry είναι η Β-σιτοστερόλης, η καμπεστερόλη και σιγμαστερόλη. Οι φυτικές στερόλες είναι το τελευταίο όπλο για την καταπολέμηση των καρδιακών παθήσεων.</a:t>
            </a:r>
          </a:p>
          <a:p>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endParaRPr lang="el-GR" dirty="0"/>
          </a:p>
        </p:txBody>
      </p:sp>
      <p:pic>
        <p:nvPicPr>
          <p:cNvPr id="4" name="3 - Θέση περιεχομένου" descr="Σχετική εικόνα">
            <a:hlinkClick r:id="rId2" tgtFrame="&quot;_blank&quot;"/>
          </p:cNvPr>
          <p:cNvPicPr>
            <a:picLocks noGrp="1"/>
          </p:cNvPicPr>
          <p:nvPr>
            <p:ph idx="1"/>
          </p:nvPr>
        </p:nvPicPr>
        <p:blipFill>
          <a:blip r:embed="rId3" cstate="print"/>
          <a:srcRect/>
          <a:stretch>
            <a:fillRect/>
          </a:stretch>
        </p:blipFill>
        <p:spPr bwMode="auto">
          <a:xfrm>
            <a:off x="533400" y="1524000"/>
            <a:ext cx="8382000" cy="5334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φράουλες</a:t>
            </a:r>
            <a:endParaRPr lang="el-GR" dirty="0"/>
          </a:p>
        </p:txBody>
      </p:sp>
      <p:pic>
        <p:nvPicPr>
          <p:cNvPr id="4" name="0 - Εικόνα" descr="fraoula(1).jpg"/>
          <p:cNvPicPr>
            <a:picLocks noGrp="1"/>
          </p:cNvPicPr>
          <p:nvPr>
            <p:ph idx="1"/>
          </p:nvPr>
        </p:nvPicPr>
        <p:blipFill>
          <a:blip r:embed="rId3" cstate="print"/>
          <a:stretch>
            <a:fillRect/>
          </a:stretch>
        </p:blipFill>
        <p:spPr>
          <a:xfrm>
            <a:off x="914400" y="1524000"/>
            <a:ext cx="7315200" cy="3429000"/>
          </a:xfrm>
          <a:prstGeom prst="rect">
            <a:avLst/>
          </a:prstGeom>
        </p:spPr>
      </p:pic>
      <p:sp>
        <p:nvSpPr>
          <p:cNvPr id="7" name="6 - Ορθογώνιο"/>
          <p:cNvSpPr/>
          <p:nvPr/>
        </p:nvSpPr>
        <p:spPr>
          <a:xfrm>
            <a:off x="381000" y="5181601"/>
            <a:ext cx="8458200" cy="1077218"/>
          </a:xfrm>
          <a:prstGeom prst="rect">
            <a:avLst/>
          </a:prstGeom>
        </p:spPr>
        <p:txBody>
          <a:bodyPr wrap="square">
            <a:spAutoFit/>
          </a:bodyPr>
          <a:lstStyle/>
          <a:p>
            <a:r>
              <a:rPr lang="el-GR" sz="3200" dirty="0" smtClean="0"/>
              <a:t>Πλούσια σε βιταμίνη </a:t>
            </a:r>
            <a:r>
              <a:rPr lang="en-US" sz="3200" dirty="0" smtClean="0"/>
              <a:t>C </a:t>
            </a:r>
            <a:r>
              <a:rPr lang="el-GR" sz="3200" dirty="0" smtClean="0"/>
              <a:t>και έχει μεγάλη περιεκτικότητα σε αντιοξυδωτικά στοιχεία.</a:t>
            </a:r>
            <a:endParaRPr lang="el-G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Μεσκίτη</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σκόνη Μεσκίτη είναι το χαρούπι της Αμερικής! Προέρχεται από ώριμους λοβούς σπόρων του δέντρου Mesquite οι οποίοι αποξηραίνονται και αλέθονται μέχρι να γίνουν ένα λεπτής υφής άλευρο. Ακόμη Το πιο σημαντικό, η σκόνη Μεσκίτη περιέχει καλές ποσότητες μετάλλων, ιχνοστοιχείων, διαθέσιμης πρωτεΐνης, αμινοξέων, φυτικών ινών και αντιοξειδωτικών. Λόγω των θρεπτικών στοιχείων που περιέχει θεωρείται πως ενισχύει το ανοσοποιητικό σύστημα. Επίσης, έρευνες έχουν δείξει αντιμυκητιακές ιδιότητες, καθαρισμό του πεπτικού συστήματος, αποτροπή πονοκεφάλων και ημικρανιών.  H ιδιαίτερη υφή και γλυκύτητα του το καθιστούν ιδανικό υποκατάστατο του αλευριού σε συναγές κέικ και μπισκότων χωρίς γλουτένη.</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570</Words>
  <Application>Microsoft Office PowerPoint</Application>
  <PresentationFormat>Προβολή στην οθόνη (4:3)</PresentationFormat>
  <Paragraphs>33</Paragraphs>
  <Slides>13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Ιπποφαές</vt:lpstr>
      <vt:lpstr> Η ΘΡΕΠΤΙΚΗ ΚΑΙ ΦΑΡΜΑΚΕΥΤΙΚΗ ΣΗΜΑΣΙΑ ΤΟΥ</vt:lpstr>
      <vt:lpstr>Τα οφέλη του μελιού για την υγεία </vt:lpstr>
      <vt:lpstr> Το μέλι περιέχει </vt:lpstr>
      <vt:lpstr>Acai Berry ένα «υπέρ-φρούτο» </vt:lpstr>
      <vt:lpstr>Ιδιότητες του Acai Berry</vt:lpstr>
      <vt:lpstr>Διαφάνεια 7</vt:lpstr>
      <vt:lpstr>φράουλες</vt:lpstr>
      <vt:lpstr>Μεσκίτη</vt:lpstr>
      <vt:lpstr>Διαφάνεια 10</vt:lpstr>
      <vt:lpstr>Μάραθος</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Ιπποφαές</dc:title>
  <dc:creator>user7</dc:creator>
  <cp:lastModifiedBy>admin</cp:lastModifiedBy>
  <cp:revision>25</cp:revision>
  <dcterms:created xsi:type="dcterms:W3CDTF">2018-03-02T10:55:06Z</dcterms:created>
  <dcterms:modified xsi:type="dcterms:W3CDTF">2019-06-18T04:24:11Z</dcterms:modified>
</cp:coreProperties>
</file>